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68" r:id="rId7"/>
    <p:sldId id="261" r:id="rId8"/>
    <p:sldId id="258" r:id="rId9"/>
    <p:sldId id="283" r:id="rId10"/>
    <p:sldId id="282" r:id="rId11"/>
    <p:sldId id="260" r:id="rId12"/>
    <p:sldId id="267" r:id="rId13"/>
    <p:sldId id="272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0000"/>
    <a:srgbClr val="FF9966"/>
    <a:srgbClr val="FF9933"/>
    <a:srgbClr val="FFB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EAF1C-F2CF-48C1-8464-29A5AF5889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36004-4CE6-4458-AC80-6D264CC9D8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A81A5-6F27-4C32-936E-343C5B1B0B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54E5D-98F0-4BE2-8B8E-6BC6B3AA6D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23A70-D625-4C4C-BB73-CC68C793CE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36E54-4E57-4E64-97BC-624BFD79FE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63AB5-DA50-49C7-8952-BC6B1FA622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8FB24-E6A4-434A-910F-49242BAA1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AECB4-4534-409D-B89E-717F7FA5BE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C054A-3395-472C-AE7C-3B9BD081D3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8B88D-3BB1-4096-82D2-FFC21FAFA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B29C5E-D625-4F26-8CD9-82FC9AC19E5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580" y="428604"/>
            <a:ext cx="6429420" cy="4512564"/>
          </a:xfrm>
        </p:spPr>
        <p:txBody>
          <a:bodyPr/>
          <a:lstStyle/>
          <a:p>
            <a:r>
              <a:rPr lang="ru-RU" sz="6600" b="1" dirty="0" smtClean="0">
                <a:ln>
                  <a:solidFill>
                    <a:srgbClr val="FF9966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Александр </a:t>
            </a:r>
            <a:br>
              <a:rPr lang="ru-RU" sz="6600" b="1" dirty="0" smtClean="0">
                <a:ln>
                  <a:solidFill>
                    <a:srgbClr val="FF9966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6600" b="1" dirty="0" smtClean="0">
                <a:ln>
                  <a:solidFill>
                    <a:srgbClr val="FF9966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Николаевич Островский</a:t>
            </a:r>
            <a:br>
              <a:rPr lang="ru-RU" sz="6600" b="1" dirty="0" smtClean="0">
                <a:ln>
                  <a:solidFill>
                    <a:srgbClr val="FF9966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6600" b="1" dirty="0" smtClean="0">
                <a:ln>
                  <a:solidFill>
                    <a:srgbClr val="FF9966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1823-1886</a:t>
            </a:r>
            <a:endParaRPr lang="ru-RU" sz="6600" b="1" dirty="0">
              <a:ln>
                <a:solidFill>
                  <a:srgbClr val="FF9966"/>
                </a:solidFill>
              </a:ln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pic>
        <p:nvPicPr>
          <p:cNvPr id="3074" name="Picture 2" descr="C:\Documents and Settings\АЛЕНОЧКА\Мои документы\Алена\Литература\Островский\images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285720" y="357165"/>
            <a:ext cx="2571768" cy="3372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9933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5721499"/>
          </a:xfrm>
        </p:spPr>
        <p:txBody>
          <a:bodyPr/>
          <a:lstStyle/>
          <a:p>
            <a:pPr lvl="0"/>
            <a:r>
              <a:rPr lang="ru-RU" sz="2000" dirty="0"/>
              <a:t>«Комик XVII столетия» (1873)  </a:t>
            </a:r>
          </a:p>
          <a:p>
            <a:pPr lvl="0"/>
            <a:r>
              <a:rPr lang="ru-RU" sz="2000" b="1" dirty="0"/>
              <a:t>«Снегурочка» (1873)  </a:t>
            </a:r>
            <a:endParaRPr lang="ru-RU" sz="2000" dirty="0"/>
          </a:p>
          <a:p>
            <a:pPr lvl="0"/>
            <a:r>
              <a:rPr lang="ru-RU" sz="2000" dirty="0"/>
              <a:t>«Поздняя любовь» (1874)  </a:t>
            </a:r>
          </a:p>
          <a:p>
            <a:pPr lvl="0"/>
            <a:r>
              <a:rPr lang="ru-RU" sz="2000" dirty="0"/>
              <a:t>«Трудовой хлеб» (1874) </a:t>
            </a:r>
          </a:p>
          <a:p>
            <a:pPr lvl="0"/>
            <a:r>
              <a:rPr lang="ru-RU" sz="2000" dirty="0"/>
              <a:t>«Волки и овцы» (1875)  </a:t>
            </a:r>
          </a:p>
          <a:p>
            <a:pPr lvl="0"/>
            <a:r>
              <a:rPr lang="ru-RU" sz="2000" dirty="0"/>
              <a:t>«Богатые невесты» (1876)  </a:t>
            </a:r>
          </a:p>
          <a:p>
            <a:pPr lvl="0"/>
            <a:r>
              <a:rPr lang="ru-RU" sz="2000" dirty="0"/>
              <a:t>«Правда хорошо, а счастье лучше» (1877)  </a:t>
            </a:r>
          </a:p>
          <a:p>
            <a:pPr lvl="0"/>
            <a:r>
              <a:rPr lang="ru-RU" sz="2000" dirty="0"/>
              <a:t>«Женитьба Белугина» (1877) </a:t>
            </a:r>
          </a:p>
          <a:p>
            <a:pPr lvl="0"/>
            <a:r>
              <a:rPr lang="ru-RU" sz="2000" dirty="0"/>
              <a:t>«Последняя жертва» (1878)  </a:t>
            </a:r>
          </a:p>
          <a:p>
            <a:pPr lvl="0"/>
            <a:r>
              <a:rPr lang="ru-RU" sz="2000" b="1" dirty="0"/>
              <a:t>«Бесприданница» (1878)  </a:t>
            </a:r>
            <a:endParaRPr lang="ru-RU" sz="2000" dirty="0"/>
          </a:p>
          <a:p>
            <a:pPr lvl="0"/>
            <a:r>
              <a:rPr lang="ru-RU" sz="2000" dirty="0"/>
              <a:t>«Добрый барин» (1879)</a:t>
            </a:r>
          </a:p>
          <a:p>
            <a:pPr lvl="0"/>
            <a:r>
              <a:rPr lang="ru-RU" sz="2000" dirty="0"/>
              <a:t>«Сердце не камень» (1880)  </a:t>
            </a:r>
          </a:p>
          <a:p>
            <a:pPr lvl="0"/>
            <a:r>
              <a:rPr lang="ru-RU" sz="2000" dirty="0"/>
              <a:t>«Невольницы» (1881) </a:t>
            </a:r>
          </a:p>
          <a:p>
            <a:pPr lvl="0"/>
            <a:r>
              <a:rPr lang="ru-RU" sz="2000" dirty="0"/>
              <a:t>«Светит, да не греет» (1881) </a:t>
            </a:r>
          </a:p>
          <a:p>
            <a:pPr lvl="0"/>
            <a:r>
              <a:rPr lang="ru-RU" sz="2000" b="1" dirty="0"/>
              <a:t>«Таланты и поклонники» (1882) </a:t>
            </a:r>
            <a:endParaRPr lang="ru-RU" sz="2000" dirty="0"/>
          </a:p>
          <a:p>
            <a:pPr lvl="0"/>
            <a:r>
              <a:rPr lang="ru-RU" sz="2000" dirty="0"/>
              <a:t>«Красавец-мужчина» (1883)  </a:t>
            </a:r>
          </a:p>
          <a:p>
            <a:pPr lvl="0"/>
            <a:r>
              <a:rPr lang="ru-RU" sz="2000" dirty="0"/>
              <a:t>«Не от мира сего» (1885)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66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известные пьесы: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r>
              <a:rPr lang="ru-RU" sz="2800" b="1" dirty="0" smtClean="0"/>
              <a:t>«Свои люди — сочтёмся» (1849)</a:t>
            </a:r>
          </a:p>
          <a:p>
            <a:pPr lvl="0"/>
            <a:r>
              <a:rPr lang="ru-RU" sz="2800" b="1" dirty="0" smtClean="0"/>
              <a:t>«Гроза» (1859)  </a:t>
            </a:r>
            <a:endParaRPr lang="ru-RU" sz="2800" dirty="0" smtClean="0"/>
          </a:p>
          <a:p>
            <a:pPr lvl="0"/>
            <a:r>
              <a:rPr lang="ru-RU" sz="2800" b="1" dirty="0" smtClean="0"/>
              <a:t>«Женитьба </a:t>
            </a:r>
            <a:r>
              <a:rPr lang="ru-RU" sz="2800" b="1" dirty="0" err="1" smtClean="0"/>
              <a:t>Бальзаминова</a:t>
            </a:r>
            <a:r>
              <a:rPr lang="ru-RU" sz="2800" b="1" dirty="0" smtClean="0"/>
              <a:t>» (1861)</a:t>
            </a:r>
          </a:p>
          <a:p>
            <a:pPr lvl="0"/>
            <a:r>
              <a:rPr lang="ru-RU" sz="2800" b="1" dirty="0" smtClean="0"/>
              <a:t>«На всякого мудреца довольно простоты» (1868)  </a:t>
            </a:r>
            <a:endParaRPr lang="ru-RU" sz="2800" dirty="0" smtClean="0"/>
          </a:p>
          <a:p>
            <a:pPr lvl="0"/>
            <a:r>
              <a:rPr lang="ru-RU" sz="2800" b="1" dirty="0" smtClean="0"/>
              <a:t>«Бешеные деньги» (1870)  </a:t>
            </a:r>
            <a:endParaRPr lang="ru-RU" sz="2800" dirty="0" smtClean="0"/>
          </a:p>
          <a:p>
            <a:pPr lvl="0"/>
            <a:r>
              <a:rPr lang="ru-RU" sz="2800" b="1" dirty="0" smtClean="0"/>
              <a:t>«Лес» (1870)  </a:t>
            </a:r>
            <a:r>
              <a:rPr lang="ru-RU" sz="2800" dirty="0" smtClean="0"/>
              <a:t> </a:t>
            </a:r>
          </a:p>
          <a:p>
            <a:pPr lvl="0"/>
            <a:r>
              <a:rPr lang="ru-RU" sz="2800" b="1" dirty="0" smtClean="0"/>
              <a:t>«Снегурочка» (1873)  </a:t>
            </a:r>
          </a:p>
          <a:p>
            <a:pPr lvl="0"/>
            <a:r>
              <a:rPr lang="ru-RU" sz="2800" b="1" dirty="0" smtClean="0"/>
              <a:t>«Бесприданница» (1878) </a:t>
            </a:r>
          </a:p>
          <a:p>
            <a:pPr lvl="0"/>
            <a:r>
              <a:rPr lang="ru-RU" sz="2800" b="1" dirty="0" smtClean="0"/>
              <a:t>«Таланты и поклонники» (1882)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«Гроза» 1859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625989"/>
          </a:xfrm>
        </p:spPr>
        <p:txBody>
          <a:bodyPr/>
          <a:lstStyle/>
          <a:p>
            <a:r>
              <a:rPr lang="ru-RU" dirty="0" smtClean="0"/>
              <a:t>Род литературы: драма</a:t>
            </a:r>
          </a:p>
          <a:p>
            <a:r>
              <a:rPr lang="ru-RU" dirty="0" smtClean="0"/>
              <a:t>Жанр: драма</a:t>
            </a:r>
          </a:p>
          <a:p>
            <a:r>
              <a:rPr lang="ru-RU" dirty="0" smtClean="0"/>
              <a:t>Литературное направление: критический реализм</a:t>
            </a:r>
          </a:p>
          <a:p>
            <a:r>
              <a:rPr lang="ru-RU" dirty="0" smtClean="0"/>
              <a:t>Критика: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>
                <a:ea typeface="+mn-ea"/>
                <a:cs typeface="+mn-cs"/>
              </a:rPr>
              <a:t>Н.А. Добролюбов «Темное царство», «Луч света 	в темном царстве»;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Д.И. Писарев  «Мотивы русской драмы».</a:t>
            </a:r>
          </a:p>
        </p:txBody>
      </p:sp>
      <p:pic>
        <p:nvPicPr>
          <p:cNvPr id="1026" name="Picture 2" descr="C:\Documents and Settings\АЛЕНОЧКА\Мои документы\Алена\Литература\Островский\добролюб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85728"/>
            <a:ext cx="1571636" cy="1935441"/>
          </a:xfrm>
          <a:prstGeom prst="ellipse">
            <a:avLst/>
          </a:prstGeom>
          <a:ln w="63500" cap="rnd">
            <a:solidFill>
              <a:srgbClr val="99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Documents and Settings\АЛЕНОЧКА\Мои документы\Алена\Литература\Островский\images 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215206" y="2071678"/>
            <a:ext cx="1617538" cy="2071702"/>
          </a:xfrm>
          <a:prstGeom prst="ellipse">
            <a:avLst/>
          </a:prstGeom>
          <a:ln w="63500" cap="rnd">
            <a:solidFill>
              <a:srgbClr val="99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0"/>
            <a:ext cx="7643866" cy="1143000"/>
          </a:xfrm>
        </p:spPr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Щелыково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АЛЕНОЧКА\Мои документы\Алена\Литература\Островский\177604-38ec4-21059375-m750x7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3810000" cy="286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Documents and Settings\АЛЕНОЧКА\Мои документы\Алена\Литература\Островский\177604-c47e7-21050820-m750x7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854295"/>
            <a:ext cx="4000496" cy="300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Documents and Settings\АЛЕНОЧКА\Мои документы\Алена\Литература\Островский\177604-59e1d-21050040-m750x7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7912" y="857232"/>
            <a:ext cx="399608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Documents and Settings\АЛЕНОЧКА\Мои документы\Алена\Литература\Островский\177604-a30bf-21051268-m549x5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214554"/>
            <a:ext cx="257176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Documents and Settings\АЛЕНОЧКА\Мои документы\Алена\Литература\Островский\177604-7d2a6-21050757-m549x50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047973"/>
            <a:ext cx="2857520" cy="381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-139700"/>
            <a:ext cx="7375525" cy="93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285750" y="785813"/>
            <a:ext cx="85725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В творчестве А.Н.Островского можно выделить несколько периодов:</a:t>
            </a:r>
          </a:p>
          <a:p>
            <a:pPr indent="449263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творчество (конец 1840-х – начало 1850-х годов)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indent="449263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1847 – 1851 годы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– А.Н.Островский ищет свою дорогу в литературе, пишет как прозаические, так и драматические произведения. После выхода комедии «Банкрот» («Свои люди – сочтемся») Н.В.Гоголь признает в нем «решительный талант».</a:t>
            </a:r>
          </a:p>
          <a:p>
            <a:pPr indent="449263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1852 – 1855 годы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– А.Н.Островский активно сотрудничает с «молодой редакцией» журнала «Москвитянин». В это время он создает комедии «Не  в свои сани не садись», «Бедность не порок», «Не так живи, как хочется».</a:t>
            </a:r>
          </a:p>
          <a:p>
            <a:pPr indent="449263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Творчество (конец 50-х – начало 1880-х годов)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indent="449263"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1856 – 1860 годы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– окончательно формируется мировоззрение и складываются творческие принципы А.Н.Островского-драматурга. Высшее достижение – драма «Гроза».</a:t>
            </a:r>
          </a:p>
          <a:p>
            <a:pPr indent="449263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1861 – 1886 годы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– происходит расширение тематики и проблематики произведений А.Н.Островского, усложняются художественные приемы. В это время появляются пьесы: историческая хроника «Дмитрий Самозванец и Василий Шуйский», сатирическая комедия «Лес», психологическая драма «Бесприданница».</a:t>
            </a:r>
          </a:p>
        </p:txBody>
      </p:sp>
    </p:spTree>
    <p:extLst>
      <p:ext uri="{BB962C8B-B14F-4D97-AF65-F5344CB8AC3E}">
        <p14:creationId xmlns:p14="http://schemas.microsoft.com/office/powerpoint/2010/main" val="2715896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692696"/>
            <a:ext cx="8390706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Драматург остался в истории русской литературы не просто «Колумбом Замоскворечья», как назвала его литературная критика, но создателем русского демократического театра, к театральной практике применившим достижения русской психологической прозы 19 в. Островский являет собой редчайший пример сценического долголетия, его пьесы не сходят со сцены — это примета истинно народного писателя.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9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28670"/>
          </a:xfrm>
        </p:spPr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928670"/>
            <a:ext cx="11498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Отец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00892" y="928670"/>
            <a:ext cx="1150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Мать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1142984"/>
            <a:ext cx="16092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Мачеха</a:t>
            </a: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85720" y="1785926"/>
            <a:ext cx="2571736" cy="4000528"/>
          </a:xfrm>
          <a:prstGeom prst="verticalScroll">
            <a:avLst/>
          </a:prstGeom>
          <a:solidFill>
            <a:srgbClr val="FFB48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Сын священника;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Чиновник-юрист;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Титулярный советник;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дворянство</a:t>
            </a: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6286512" y="1785926"/>
            <a:ext cx="2571736" cy="4000528"/>
          </a:xfrm>
          <a:prstGeom prst="verticalScroll">
            <a:avLst/>
          </a:prstGeom>
          <a:solidFill>
            <a:srgbClr val="FFB48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Дочь пономаря;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Умерла, когда Александру было 8 лет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3357554" y="2143116"/>
            <a:ext cx="2500330" cy="2786082"/>
          </a:xfrm>
          <a:prstGeom prst="verticalScroll">
            <a:avLst/>
          </a:prstGeom>
          <a:solidFill>
            <a:srgbClr val="FFB48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Баронесса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Эмилия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фон </a:t>
            </a:r>
            <a:r>
              <a:rPr lang="ru-RU" sz="2400" dirty="0" err="1" smtClean="0">
                <a:solidFill>
                  <a:srgbClr val="C00000"/>
                </a:solidFill>
              </a:rPr>
              <a:t>Тессин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6000768"/>
            <a:ext cx="6075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4 детей; хорошее образование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28670"/>
          </a:xfrm>
        </p:spPr>
        <p:txBody>
          <a:bodyPr/>
          <a:lstStyle/>
          <a:p>
            <a:r>
              <a:rPr lang="ru-RU" dirty="0" smtClean="0"/>
              <a:t>Замоскворечье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</p:spPr>
        <p:txBody>
          <a:bodyPr/>
          <a:lstStyle/>
          <a:p>
            <a:r>
              <a:rPr lang="ru-RU" dirty="0" smtClean="0"/>
              <a:t>Детство и юность;</a:t>
            </a:r>
          </a:p>
          <a:p>
            <a:r>
              <a:rPr lang="ru-RU" dirty="0" smtClean="0"/>
              <a:t>Большая библиотека отца – желание стать писателем;</a:t>
            </a:r>
          </a:p>
          <a:p>
            <a:r>
              <a:rPr lang="ru-RU" dirty="0" smtClean="0"/>
              <a:t>Наблюдения за жизнью купцов, мелких чиновников;</a:t>
            </a:r>
            <a:endParaRPr lang="ru-RU" dirty="0"/>
          </a:p>
        </p:txBody>
      </p:sp>
      <p:pic>
        <p:nvPicPr>
          <p:cNvPr id="4" name="Picture 2" descr="C:\Documents and Settings\АЛЕНОЧКА\Мои документы\Алена\Литература\Островский\купец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071678"/>
            <a:ext cx="2571768" cy="3341993"/>
          </a:xfrm>
          <a:prstGeom prst="ellipse">
            <a:avLst/>
          </a:prstGeom>
          <a:ln w="63500" cap="rnd">
            <a:solidFill>
              <a:srgbClr val="99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6929454" cy="928670"/>
          </a:xfrm>
        </p:spPr>
        <p:txBody>
          <a:bodyPr/>
          <a:lstStyle/>
          <a:p>
            <a:r>
              <a:rPr lang="ru-RU" dirty="0" smtClean="0"/>
              <a:t>Образование, служба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7143768" cy="4525963"/>
          </a:xfrm>
        </p:spPr>
        <p:txBody>
          <a:bodyPr/>
          <a:lstStyle/>
          <a:p>
            <a:r>
              <a:rPr lang="ru-RU" dirty="0" smtClean="0"/>
              <a:t>Юридический факультет Московского Университета (не доучился);</a:t>
            </a:r>
          </a:p>
          <a:p>
            <a:r>
              <a:rPr lang="ru-RU" dirty="0" smtClean="0"/>
              <a:t>Служба в суде писцом (желание отца);</a:t>
            </a:r>
          </a:p>
          <a:p>
            <a:r>
              <a:rPr lang="ru-RU" dirty="0" smtClean="0"/>
              <a:t>Пишет сцены из купеческой жизни, задумывает комедию;</a:t>
            </a:r>
          </a:p>
          <a:p>
            <a:r>
              <a:rPr lang="ru-RU" dirty="0" smtClean="0"/>
              <a:t>Очерк «Записки замоскворецкого жителя».</a:t>
            </a:r>
            <a:endParaRPr lang="ru-RU" dirty="0"/>
          </a:p>
        </p:txBody>
      </p:sp>
      <p:pic>
        <p:nvPicPr>
          <p:cNvPr id="2050" name="Picture 2" descr="C:\Documents and Settings\АЛЕНОЧКА\Мои документы\Алена\Литература\Островский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15140" y="2500306"/>
            <a:ext cx="205943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dirty="0" smtClean="0"/>
              <a:t>Литературная известность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01122" cy="5411807"/>
          </a:xfrm>
        </p:spPr>
        <p:txBody>
          <a:bodyPr/>
          <a:lstStyle/>
          <a:p>
            <a:r>
              <a:rPr lang="ru-RU" sz="2800" dirty="0" smtClean="0"/>
              <a:t>комедия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«Свои люди — сочтемся!» </a:t>
            </a:r>
            <a:r>
              <a:rPr lang="ru-RU" sz="2800" dirty="0" smtClean="0"/>
              <a:t>(первоначальное название — «Банкрот»), 1850 год.</a:t>
            </a:r>
          </a:p>
          <a:p>
            <a:r>
              <a:rPr lang="ru-RU" sz="2800" dirty="0" smtClean="0"/>
              <a:t>вызвала одобрительные отклики Н.В.Гоголя и И.А.Гончарова. </a:t>
            </a:r>
          </a:p>
          <a:p>
            <a:r>
              <a:rPr lang="ru-RU" sz="2800" dirty="0" smtClean="0"/>
              <a:t>К постановке на сцене запрещена;</a:t>
            </a:r>
          </a:p>
          <a:p>
            <a:r>
              <a:rPr lang="ru-RU" sz="2800" dirty="0" smtClean="0"/>
              <a:t> Влиятельное московское купечество, обиженное за все свое сословие, пожаловалось «начальству»; а автор был уволен со службы и отдан под надзор полиции по личному распоряжению Николая </a:t>
            </a:r>
            <a:r>
              <a:rPr lang="en-US" sz="2800" dirty="0" smtClean="0"/>
              <a:t>I</a:t>
            </a:r>
            <a:r>
              <a:rPr lang="ru-RU" sz="2800" dirty="0" smtClean="0"/>
              <a:t>. На сцену пьеса была допущена только в 1861 г.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0108"/>
          </a:xfrm>
        </p:spPr>
        <p:txBody>
          <a:bodyPr/>
          <a:lstStyle/>
          <a:p>
            <a:r>
              <a:rPr lang="ru-RU" dirty="0" smtClean="0"/>
              <a:t>Творчество и карьера</a:t>
            </a:r>
            <a:br>
              <a:rPr lang="ru-RU" dirty="0" smtClean="0"/>
            </a:br>
            <a:r>
              <a:rPr lang="ru-RU" dirty="0" smtClean="0"/>
              <a:t>«Колумб Замоскворечья»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00808"/>
            <a:ext cx="8229600" cy="4711107"/>
          </a:xfrm>
        </p:spPr>
        <p:txBody>
          <a:bodyPr/>
          <a:lstStyle/>
          <a:p>
            <a:r>
              <a:rPr lang="ru-RU" sz="2800" dirty="0" smtClean="0"/>
              <a:t>С 1853 года (более 30 лет) его пьесы почти каждый сезон на сцене театров (Малый театр в Москве, Александринский театр в С-П);</a:t>
            </a:r>
          </a:p>
          <a:p>
            <a:r>
              <a:rPr lang="ru-RU" sz="2800" dirty="0" smtClean="0"/>
              <a:t>В 1863 награжден </a:t>
            </a:r>
            <a:r>
              <a:rPr lang="ru-RU" sz="2800" dirty="0" err="1" smtClean="0"/>
              <a:t>Уваровской</a:t>
            </a:r>
            <a:r>
              <a:rPr lang="ru-RU" sz="2800" dirty="0" smtClean="0"/>
              <a:t> премией и избран член - корреспондентом Петербургской Академии наук.</a:t>
            </a:r>
          </a:p>
          <a:p>
            <a:r>
              <a:rPr lang="ru-RU" sz="2800" dirty="0" smtClean="0"/>
              <a:t>С 1866 года был заведующим репертуарной частью московских императорских театров;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490" y="0"/>
            <a:ext cx="7329510" cy="1143000"/>
          </a:xfrm>
        </p:spPr>
        <p:txBody>
          <a:bodyPr/>
          <a:lstStyle/>
          <a:p>
            <a:r>
              <a:rPr lang="ru-RU" dirty="0" smtClean="0"/>
              <a:t>Театр Островского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/>
          <a:lstStyle/>
          <a:p>
            <a:r>
              <a:rPr lang="ru-RU" sz="2400" dirty="0" smtClean="0"/>
              <a:t>Создает театральную школу и целостную концепцию игры в театре (продолжил Станиславский);</a:t>
            </a:r>
          </a:p>
          <a:p>
            <a:r>
              <a:rPr lang="ru-RU" sz="2400" dirty="0" smtClean="0"/>
              <a:t>отсутствие экстремальных ситуаций и противодействия актёрскому нутру;</a:t>
            </a:r>
          </a:p>
          <a:p>
            <a:r>
              <a:rPr lang="ru-RU" sz="2400" dirty="0" smtClean="0"/>
              <a:t>На сцене изображаются обычные ситуации с обычными людьми, драмы которых уходят в быт и человеческую психологию;</a:t>
            </a:r>
          </a:p>
          <a:p>
            <a:r>
              <a:rPr lang="ru-RU" sz="2400" dirty="0" smtClean="0"/>
              <a:t>театр должен быть построен на условностях ;</a:t>
            </a:r>
          </a:p>
          <a:p>
            <a:r>
              <a:rPr lang="ru-RU" sz="2400" dirty="0" smtClean="0"/>
              <a:t>мастерство речевых характеристик, выражающих почти все о героях;</a:t>
            </a:r>
          </a:p>
          <a:p>
            <a:pPr lvl="0"/>
            <a:r>
              <a:rPr lang="ru-RU" sz="2400" dirty="0" smtClean="0"/>
              <a:t>ставка не на одного актёра.</a:t>
            </a: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862" y="0"/>
            <a:ext cx="7758138" cy="1143000"/>
          </a:xfrm>
        </p:spPr>
        <p:txBody>
          <a:bodyPr/>
          <a:lstStyle/>
          <a:p>
            <a:r>
              <a:rPr lang="ru-RU" dirty="0" smtClean="0"/>
              <a:t>Пьесы Островского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14490" y="1142984"/>
            <a:ext cx="7329510" cy="4525963"/>
          </a:xfrm>
        </p:spPr>
        <p:txBody>
          <a:bodyPr/>
          <a:lstStyle/>
          <a:p>
            <a:pPr lvl="0"/>
            <a:r>
              <a:rPr lang="ru-RU" sz="1800" dirty="0" smtClean="0"/>
              <a:t>«Семейная картина» (1847)  </a:t>
            </a:r>
          </a:p>
          <a:p>
            <a:pPr lvl="0"/>
            <a:r>
              <a:rPr lang="ru-RU" sz="1800" b="1" dirty="0" smtClean="0"/>
              <a:t>«Свои люди — сочтёмся» (1849)  </a:t>
            </a:r>
            <a:endParaRPr lang="ru-RU" sz="1800" dirty="0" smtClean="0"/>
          </a:p>
          <a:p>
            <a:pPr lvl="0"/>
            <a:r>
              <a:rPr lang="ru-RU" sz="1800" dirty="0" smtClean="0"/>
              <a:t>«Неожиданный случай» (1850)  </a:t>
            </a:r>
          </a:p>
          <a:p>
            <a:pPr lvl="0"/>
            <a:r>
              <a:rPr lang="ru-RU" sz="1800" dirty="0" smtClean="0"/>
              <a:t>«Утро молодого человека» (1850)  </a:t>
            </a:r>
          </a:p>
          <a:p>
            <a:pPr lvl="0"/>
            <a:r>
              <a:rPr lang="ru-RU" sz="1800" dirty="0" smtClean="0"/>
              <a:t>«Бедная невеста» (1851)  </a:t>
            </a:r>
          </a:p>
          <a:p>
            <a:pPr lvl="0"/>
            <a:r>
              <a:rPr lang="ru-RU" sz="1800" dirty="0" smtClean="0"/>
              <a:t>«Не в свои сани не садись» (1852)  </a:t>
            </a:r>
          </a:p>
          <a:p>
            <a:pPr lvl="0"/>
            <a:r>
              <a:rPr lang="ru-RU" sz="1800" b="1" dirty="0" smtClean="0"/>
              <a:t>«Бедность не порок» (1853)  </a:t>
            </a:r>
            <a:endParaRPr lang="ru-RU" sz="1800" dirty="0" smtClean="0"/>
          </a:p>
          <a:p>
            <a:pPr lvl="0"/>
            <a:r>
              <a:rPr lang="ru-RU" sz="1800" dirty="0" smtClean="0"/>
              <a:t>«Не так живи, как хочется» (1854)  </a:t>
            </a:r>
          </a:p>
          <a:p>
            <a:pPr lvl="0"/>
            <a:r>
              <a:rPr lang="ru-RU" sz="1800" dirty="0" smtClean="0"/>
              <a:t>«В чужом пиру похмелье» (1856)  </a:t>
            </a:r>
          </a:p>
          <a:p>
            <a:pPr lvl="0"/>
            <a:r>
              <a:rPr lang="ru-RU" sz="1800" dirty="0" smtClean="0"/>
              <a:t>«Доходное место» (1856)  </a:t>
            </a:r>
          </a:p>
          <a:p>
            <a:pPr lvl="0"/>
            <a:r>
              <a:rPr lang="ru-RU" sz="1800" dirty="0" smtClean="0"/>
              <a:t>«Праздничный сон до обеда» (1857)  </a:t>
            </a:r>
          </a:p>
          <a:p>
            <a:pPr lvl="0"/>
            <a:r>
              <a:rPr lang="ru-RU" sz="1800" dirty="0" smtClean="0"/>
              <a:t>«Не сошлись характерами» (1858)  </a:t>
            </a:r>
          </a:p>
          <a:p>
            <a:pPr lvl="0"/>
            <a:r>
              <a:rPr lang="ru-RU" sz="1800" dirty="0" smtClean="0"/>
              <a:t>«Воспитанница» (1859)  </a:t>
            </a:r>
          </a:p>
          <a:p>
            <a:pPr lvl="0"/>
            <a:r>
              <a:rPr lang="ru-RU" sz="1800" b="1" dirty="0" smtClean="0"/>
              <a:t>«Гроза» (1859)  </a:t>
            </a:r>
            <a:endParaRPr lang="ru-RU" sz="1800" dirty="0" smtClean="0"/>
          </a:p>
          <a:p>
            <a:pPr lvl="0"/>
            <a:r>
              <a:rPr lang="ru-RU" sz="1800" dirty="0" smtClean="0"/>
              <a:t>«Старый друг лучше новых двух» (1860) </a:t>
            </a:r>
            <a:r>
              <a:rPr lang="ru-RU" sz="1400" dirty="0" smtClean="0"/>
              <a:t>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/>
          <a:lstStyle/>
          <a:p>
            <a:pPr lvl="0"/>
            <a:r>
              <a:rPr lang="ru-RU" sz="1800" dirty="0"/>
              <a:t>«Свои собаки грызутся, чужая не приставай» (1861)  </a:t>
            </a:r>
          </a:p>
          <a:p>
            <a:pPr lvl="0"/>
            <a:r>
              <a:rPr lang="ru-RU" sz="1800" b="1" dirty="0"/>
              <a:t>«Женитьба </a:t>
            </a:r>
            <a:r>
              <a:rPr lang="ru-RU" sz="1800" b="1" dirty="0" err="1"/>
              <a:t>Бальзаминова</a:t>
            </a:r>
            <a:r>
              <a:rPr lang="ru-RU" sz="1800" b="1" dirty="0"/>
              <a:t>» (1861)  </a:t>
            </a:r>
            <a:endParaRPr lang="ru-RU" sz="1800" dirty="0"/>
          </a:p>
          <a:p>
            <a:pPr lvl="0"/>
            <a:r>
              <a:rPr lang="ru-RU" sz="1800" dirty="0"/>
              <a:t>«</a:t>
            </a:r>
            <a:r>
              <a:rPr lang="ru-RU" sz="1800" dirty="0" err="1"/>
              <a:t>Козьма</a:t>
            </a:r>
            <a:r>
              <a:rPr lang="ru-RU" sz="1800" dirty="0"/>
              <a:t> </a:t>
            </a:r>
            <a:r>
              <a:rPr lang="ru-RU" sz="1800" dirty="0" err="1"/>
              <a:t>Захарьич</a:t>
            </a:r>
            <a:r>
              <a:rPr lang="ru-RU" sz="1800" dirty="0"/>
              <a:t> Минин-Сухорук» (1861)  </a:t>
            </a:r>
          </a:p>
          <a:p>
            <a:pPr lvl="0"/>
            <a:r>
              <a:rPr lang="ru-RU" sz="1800" dirty="0"/>
              <a:t>«Тяжёлые дни» (1863)  </a:t>
            </a:r>
          </a:p>
          <a:p>
            <a:pPr lvl="0"/>
            <a:r>
              <a:rPr lang="ru-RU" sz="1800" dirty="0"/>
              <a:t>«Грех да беда на кого не живёт» (1863)  </a:t>
            </a:r>
          </a:p>
          <a:p>
            <a:pPr lvl="0"/>
            <a:r>
              <a:rPr lang="ru-RU" sz="1800" dirty="0"/>
              <a:t>«Воевода» (1864)  </a:t>
            </a:r>
          </a:p>
          <a:p>
            <a:pPr lvl="0"/>
            <a:r>
              <a:rPr lang="ru-RU" sz="1800" dirty="0"/>
              <a:t>«Шутники» (1864)  </a:t>
            </a:r>
          </a:p>
          <a:p>
            <a:pPr lvl="0"/>
            <a:r>
              <a:rPr lang="ru-RU" sz="1800" dirty="0"/>
              <a:t>«На бойком месте» (1865)  </a:t>
            </a:r>
          </a:p>
          <a:p>
            <a:pPr lvl="0"/>
            <a:r>
              <a:rPr lang="ru-RU" sz="1800" dirty="0"/>
              <a:t>«Пучина» (1866)  </a:t>
            </a:r>
          </a:p>
          <a:p>
            <a:pPr lvl="0"/>
            <a:r>
              <a:rPr lang="ru-RU" sz="1800" dirty="0"/>
              <a:t>«Дмитрий Самозванец и Василий Шуйский» (1866)  </a:t>
            </a:r>
          </a:p>
          <a:p>
            <a:pPr lvl="0"/>
            <a:r>
              <a:rPr lang="ru-RU" sz="1800" dirty="0"/>
              <a:t>«Тушино» (1866)  </a:t>
            </a:r>
          </a:p>
          <a:p>
            <a:pPr lvl="0"/>
            <a:r>
              <a:rPr lang="ru-RU" sz="1800" dirty="0"/>
              <a:t>«Василиса Мелентьева»  (1867)  </a:t>
            </a:r>
          </a:p>
          <a:p>
            <a:pPr lvl="0"/>
            <a:r>
              <a:rPr lang="ru-RU" sz="1800" b="1" dirty="0"/>
              <a:t>«На всякого мудреца довольно простоты» (1868)  </a:t>
            </a:r>
            <a:endParaRPr lang="ru-RU" sz="1800" dirty="0"/>
          </a:p>
          <a:p>
            <a:pPr lvl="0"/>
            <a:r>
              <a:rPr lang="ru-RU" sz="1800" dirty="0"/>
              <a:t>«Горячее сердце» (1869)  </a:t>
            </a:r>
          </a:p>
          <a:p>
            <a:pPr lvl="0"/>
            <a:r>
              <a:rPr lang="ru-RU" sz="1800" b="1" dirty="0"/>
              <a:t>«Бешеные деньги» (1870)  </a:t>
            </a:r>
            <a:endParaRPr lang="ru-RU" sz="1800" dirty="0"/>
          </a:p>
          <a:p>
            <a:pPr lvl="0"/>
            <a:r>
              <a:rPr lang="ru-RU" sz="1800" b="1" dirty="0"/>
              <a:t>«Лес» (1870)  </a:t>
            </a:r>
            <a:endParaRPr lang="ru-RU" sz="1800" dirty="0"/>
          </a:p>
          <a:p>
            <a:pPr lvl="0"/>
            <a:r>
              <a:rPr lang="ru-RU" sz="1800" dirty="0"/>
              <a:t>«Не всё коту масленица» (1871)  </a:t>
            </a:r>
          </a:p>
          <a:p>
            <a:pPr lvl="0"/>
            <a:r>
              <a:rPr lang="ru-RU" sz="1800" dirty="0"/>
              <a:t>«Не было ни гроша, да вдруг алтын» (1872)  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720243801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426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Александр  Николаевич Островский 1823-1886</vt:lpstr>
      <vt:lpstr>Семья</vt:lpstr>
      <vt:lpstr>Замоскворечье</vt:lpstr>
      <vt:lpstr>Образование, служба</vt:lpstr>
      <vt:lpstr>Литературная известность</vt:lpstr>
      <vt:lpstr>Творчество и карьера «Колумб Замоскворечья»</vt:lpstr>
      <vt:lpstr>Театр Островского</vt:lpstr>
      <vt:lpstr>Пьесы Островского</vt:lpstr>
      <vt:lpstr>Презентация PowerPoint</vt:lpstr>
      <vt:lpstr>Презентация PowerPoint</vt:lpstr>
      <vt:lpstr>Самые известные пьесы:</vt:lpstr>
      <vt:lpstr>«Гроза» 1859</vt:lpstr>
      <vt:lpstr>Щелыково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_Wizard_</dc:creator>
  <cp:lastModifiedBy>Пользователь</cp:lastModifiedBy>
  <cp:revision>62</cp:revision>
  <dcterms:created xsi:type="dcterms:W3CDTF">2006-04-27T19:19:47Z</dcterms:created>
  <dcterms:modified xsi:type="dcterms:W3CDTF">2020-09-16T15:25:56Z</dcterms:modified>
</cp:coreProperties>
</file>