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9" r:id="rId3"/>
    <p:sldId id="258" r:id="rId4"/>
    <p:sldId id="260" r:id="rId5"/>
    <p:sldId id="262" r:id="rId6"/>
    <p:sldId id="263" r:id="rId7"/>
    <p:sldId id="261" r:id="rId8"/>
    <p:sldId id="257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E402C-3242-4FF5-A4B1-00D462516C8B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CA3CC-8BA2-4EFE-840C-C98B15BB7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B1CC3-C4E3-4A05-BA69-34DE4BF0262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B1CC3-C4E3-4A05-BA69-34DE4BF0262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CA3CC-8BA2-4EFE-840C-C98B15BB7A9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B1CC3-C4E3-4A05-BA69-34DE4BF0262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7451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" name="Freeform 409"/>
          <p:cNvSpPr>
            <a:spLocks/>
          </p:cNvSpPr>
          <p:nvPr/>
        </p:nvSpPr>
        <p:spPr bwMode="hidden">
          <a:xfrm>
            <a:off x="0" y="1981200"/>
            <a:ext cx="4257675" cy="2068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09" y="196"/>
              </a:cxn>
              <a:cxn ang="0">
                <a:pos x="2006" y="975"/>
              </a:cxn>
              <a:cxn ang="0">
                <a:pos x="2666" y="1296"/>
              </a:cxn>
              <a:cxn ang="0">
                <a:pos x="1911" y="1015"/>
              </a:cxn>
              <a:cxn ang="0">
                <a:pos x="1111" y="460"/>
              </a:cxn>
              <a:cxn ang="0">
                <a:pos x="9" y="446"/>
              </a:cxn>
            </a:cxnLst>
            <a:rect l="0" t="0" r="r" b="b"/>
            <a:pathLst>
              <a:path w="2682" h="1303">
                <a:moveTo>
                  <a:pt x="0" y="0"/>
                </a:moveTo>
                <a:cubicBezTo>
                  <a:pt x="185" y="34"/>
                  <a:pt x="775" y="34"/>
                  <a:pt x="1109" y="196"/>
                </a:cubicBezTo>
                <a:cubicBezTo>
                  <a:pt x="1443" y="358"/>
                  <a:pt x="1747" y="792"/>
                  <a:pt x="2006" y="975"/>
                </a:cubicBezTo>
                <a:cubicBezTo>
                  <a:pt x="2265" y="1158"/>
                  <a:pt x="2682" y="1289"/>
                  <a:pt x="2666" y="1296"/>
                </a:cubicBezTo>
                <a:cubicBezTo>
                  <a:pt x="2650" y="1303"/>
                  <a:pt x="2170" y="1154"/>
                  <a:pt x="1911" y="1015"/>
                </a:cubicBezTo>
                <a:cubicBezTo>
                  <a:pt x="1652" y="876"/>
                  <a:pt x="1428" y="555"/>
                  <a:pt x="1111" y="460"/>
                </a:cubicBezTo>
                <a:cubicBezTo>
                  <a:pt x="794" y="365"/>
                  <a:pt x="238" y="449"/>
                  <a:pt x="9" y="446"/>
                </a:cubicBezTo>
              </a:path>
            </a:pathLst>
          </a:custGeom>
          <a:gradFill rotWithShape="1">
            <a:gsLst>
              <a:gs pos="0">
                <a:srgbClr val="FFFFFF">
                  <a:alpha val="14000"/>
                </a:srgbClr>
              </a:gs>
              <a:gs pos="100000">
                <a:srgbClr val="FFFFFF">
                  <a:gamma/>
                  <a:shade val="79216"/>
                  <a:invGamma/>
                  <a:alpha val="6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75" name="Freeform 403"/>
          <p:cNvSpPr>
            <a:spLocks/>
          </p:cNvSpPr>
          <p:nvPr/>
        </p:nvSpPr>
        <p:spPr bwMode="hidden">
          <a:xfrm>
            <a:off x="-11113" y="0"/>
            <a:ext cx="5145088" cy="4338638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1552" y="847"/>
              </a:cxn>
              <a:cxn ang="0">
                <a:pos x="2365" y="2148"/>
              </a:cxn>
              <a:cxn ang="0">
                <a:pos x="3098" y="2664"/>
              </a:cxn>
              <a:cxn ang="0">
                <a:pos x="2197" y="2247"/>
              </a:cxn>
              <a:cxn ang="0">
                <a:pos x="1274" y="1288"/>
              </a:cxn>
              <a:cxn ang="0">
                <a:pos x="0" y="901"/>
              </a:cxn>
            </a:cxnLst>
            <a:rect l="0" t="0" r="r" b="b"/>
            <a:pathLst>
              <a:path w="3241" h="2733">
                <a:moveTo>
                  <a:pt x="7" y="0"/>
                </a:moveTo>
                <a:cubicBezTo>
                  <a:pt x="265" y="141"/>
                  <a:pt x="1159" y="489"/>
                  <a:pt x="1552" y="847"/>
                </a:cubicBezTo>
                <a:cubicBezTo>
                  <a:pt x="1945" y="1205"/>
                  <a:pt x="2107" y="1845"/>
                  <a:pt x="2365" y="2148"/>
                </a:cubicBezTo>
                <a:cubicBezTo>
                  <a:pt x="2623" y="2451"/>
                  <a:pt x="3126" y="2648"/>
                  <a:pt x="3098" y="2664"/>
                </a:cubicBezTo>
                <a:cubicBezTo>
                  <a:pt x="3241" y="2733"/>
                  <a:pt x="2487" y="2487"/>
                  <a:pt x="2197" y="2247"/>
                </a:cubicBezTo>
                <a:cubicBezTo>
                  <a:pt x="1893" y="2018"/>
                  <a:pt x="1640" y="1512"/>
                  <a:pt x="1274" y="1288"/>
                </a:cubicBezTo>
                <a:cubicBezTo>
                  <a:pt x="927" y="1034"/>
                  <a:pt x="265" y="982"/>
                  <a:pt x="0" y="901"/>
                </a:cubicBezTo>
              </a:path>
            </a:pathLst>
          </a:custGeom>
          <a:gradFill rotWithShape="1">
            <a:gsLst>
              <a:gs pos="0">
                <a:srgbClr val="FFFFFF">
                  <a:alpha val="21001"/>
                </a:srgbClr>
              </a:gs>
              <a:gs pos="100000">
                <a:srgbClr val="FFFFFF">
                  <a:gamma/>
                  <a:shade val="79216"/>
                  <a:invGamma/>
                  <a:alpha val="6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76" name="Freeform 404"/>
          <p:cNvSpPr>
            <a:spLocks/>
          </p:cNvSpPr>
          <p:nvPr/>
        </p:nvSpPr>
        <p:spPr bwMode="hidden">
          <a:xfrm>
            <a:off x="3581400" y="0"/>
            <a:ext cx="2522538" cy="4613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959" y="1027"/>
              </a:cxn>
              <a:cxn ang="0">
                <a:pos x="1153" y="2216"/>
              </a:cxn>
              <a:cxn ang="0">
                <a:pos x="1589" y="2905"/>
              </a:cxn>
              <a:cxn ang="0">
                <a:pos x="1302" y="2209"/>
              </a:cxn>
              <a:cxn ang="0">
                <a:pos x="1399" y="994"/>
              </a:cxn>
              <a:cxn ang="0">
                <a:pos x="876" y="0"/>
              </a:cxn>
            </a:cxnLst>
            <a:rect l="0" t="0" r="r" b="b"/>
            <a:pathLst>
              <a:path w="1589" h="2906">
                <a:moveTo>
                  <a:pt x="0" y="12"/>
                </a:moveTo>
                <a:cubicBezTo>
                  <a:pt x="160" y="181"/>
                  <a:pt x="767" y="660"/>
                  <a:pt x="959" y="1027"/>
                </a:cubicBezTo>
                <a:cubicBezTo>
                  <a:pt x="1151" y="1394"/>
                  <a:pt x="1048" y="1903"/>
                  <a:pt x="1153" y="2216"/>
                </a:cubicBezTo>
                <a:cubicBezTo>
                  <a:pt x="1258" y="2529"/>
                  <a:pt x="1564" y="2906"/>
                  <a:pt x="1589" y="2905"/>
                </a:cubicBezTo>
                <a:cubicBezTo>
                  <a:pt x="1554" y="2859"/>
                  <a:pt x="1334" y="2527"/>
                  <a:pt x="1302" y="2209"/>
                </a:cubicBezTo>
                <a:cubicBezTo>
                  <a:pt x="1270" y="1891"/>
                  <a:pt x="1470" y="1362"/>
                  <a:pt x="1399" y="994"/>
                </a:cubicBezTo>
                <a:cubicBezTo>
                  <a:pt x="1328" y="626"/>
                  <a:pt x="985" y="207"/>
                  <a:pt x="876" y="0"/>
                </a:cubicBezTo>
              </a:path>
            </a:pathLst>
          </a:custGeom>
          <a:gradFill rotWithShape="1">
            <a:gsLst>
              <a:gs pos="0">
                <a:srgbClr val="FFFFFF">
                  <a:alpha val="14000"/>
                </a:srgbClr>
              </a:gs>
              <a:gs pos="100000">
                <a:srgbClr val="FFFFFF">
                  <a:gamma/>
                  <a:shade val="79216"/>
                  <a:invGamma/>
                  <a:alpha val="6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77" name="Freeform 405"/>
          <p:cNvSpPr>
            <a:spLocks/>
          </p:cNvSpPr>
          <p:nvPr/>
        </p:nvSpPr>
        <p:spPr bwMode="hidden">
          <a:xfrm>
            <a:off x="6294438" y="1366838"/>
            <a:ext cx="2849562" cy="3324225"/>
          </a:xfrm>
          <a:custGeom>
            <a:avLst/>
            <a:gdLst/>
            <a:ahLst/>
            <a:cxnLst>
              <a:cxn ang="0">
                <a:pos x="1788" y="0"/>
              </a:cxn>
              <a:cxn ang="0">
                <a:pos x="1795" y="1185"/>
              </a:cxn>
              <a:cxn ang="0">
                <a:pos x="453" y="1409"/>
              </a:cxn>
              <a:cxn ang="0">
                <a:pos x="13" y="2080"/>
              </a:cxn>
              <a:cxn ang="0">
                <a:pos x="501" y="1145"/>
              </a:cxn>
              <a:cxn ang="0">
                <a:pos x="1781" y="13"/>
              </a:cxn>
            </a:cxnLst>
            <a:rect l="0" t="0" r="r" b="b"/>
            <a:pathLst>
              <a:path w="1795" h="2094">
                <a:moveTo>
                  <a:pt x="1788" y="0"/>
                </a:moveTo>
                <a:lnTo>
                  <a:pt x="1795" y="1185"/>
                </a:lnTo>
                <a:cubicBezTo>
                  <a:pt x="1504" y="1538"/>
                  <a:pt x="746" y="1250"/>
                  <a:pt x="453" y="1409"/>
                </a:cubicBezTo>
                <a:cubicBezTo>
                  <a:pt x="156" y="1558"/>
                  <a:pt x="13" y="2094"/>
                  <a:pt x="13" y="2080"/>
                </a:cubicBezTo>
                <a:cubicBezTo>
                  <a:pt x="13" y="2066"/>
                  <a:pt x="0" y="1389"/>
                  <a:pt x="501" y="1145"/>
                </a:cubicBezTo>
                <a:cubicBezTo>
                  <a:pt x="1002" y="901"/>
                  <a:pt x="1619" y="860"/>
                  <a:pt x="1781" y="13"/>
                </a:cubicBezTo>
              </a:path>
            </a:pathLst>
          </a:custGeom>
          <a:gradFill rotWithShape="1">
            <a:gsLst>
              <a:gs pos="0">
                <a:srgbClr val="FFFFFF">
                  <a:alpha val="14000"/>
                </a:srgbClr>
              </a:gs>
              <a:gs pos="100000">
                <a:srgbClr val="FFFFFF">
                  <a:gamma/>
                  <a:shade val="79216"/>
                  <a:invGamma/>
                  <a:alpha val="6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79" name="Freeform 407"/>
          <p:cNvSpPr>
            <a:spLocks/>
          </p:cNvSpPr>
          <p:nvPr/>
        </p:nvSpPr>
        <p:spPr bwMode="hidden">
          <a:xfrm>
            <a:off x="5562600" y="-22225"/>
            <a:ext cx="3290888" cy="4702175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392" y="997"/>
              </a:cxn>
              <a:cxn ang="0">
                <a:pos x="203" y="2149"/>
              </a:cxn>
              <a:cxn ang="0">
                <a:pos x="399" y="2955"/>
              </a:cxn>
              <a:cxn ang="0">
                <a:pos x="514" y="2108"/>
              </a:cxn>
              <a:cxn ang="0">
                <a:pos x="1273" y="1410"/>
              </a:cxn>
              <a:cxn ang="0">
                <a:pos x="1883" y="739"/>
              </a:cxn>
              <a:cxn ang="0">
                <a:pos x="2073" y="0"/>
              </a:cxn>
            </a:cxnLst>
            <a:rect l="0" t="0" r="r" b="b"/>
            <a:pathLst>
              <a:path w="2073" h="2962">
                <a:moveTo>
                  <a:pt x="0" y="8"/>
                </a:moveTo>
                <a:cubicBezTo>
                  <a:pt x="65" y="173"/>
                  <a:pt x="358" y="640"/>
                  <a:pt x="392" y="997"/>
                </a:cubicBezTo>
                <a:cubicBezTo>
                  <a:pt x="426" y="1354"/>
                  <a:pt x="202" y="1823"/>
                  <a:pt x="203" y="2149"/>
                </a:cubicBezTo>
                <a:cubicBezTo>
                  <a:pt x="204" y="2475"/>
                  <a:pt x="347" y="2962"/>
                  <a:pt x="399" y="2955"/>
                </a:cubicBezTo>
                <a:cubicBezTo>
                  <a:pt x="399" y="2962"/>
                  <a:pt x="389" y="2371"/>
                  <a:pt x="514" y="2108"/>
                </a:cubicBezTo>
                <a:cubicBezTo>
                  <a:pt x="660" y="1851"/>
                  <a:pt x="901" y="1728"/>
                  <a:pt x="1273" y="1410"/>
                </a:cubicBezTo>
                <a:cubicBezTo>
                  <a:pt x="1645" y="1092"/>
                  <a:pt x="1750" y="974"/>
                  <a:pt x="1883" y="739"/>
                </a:cubicBezTo>
                <a:cubicBezTo>
                  <a:pt x="2016" y="504"/>
                  <a:pt x="2034" y="154"/>
                  <a:pt x="2073" y="0"/>
                </a:cubicBezTo>
              </a:path>
            </a:pathLst>
          </a:custGeom>
          <a:gradFill rotWithShape="1">
            <a:gsLst>
              <a:gs pos="0">
                <a:srgbClr val="FFFFFF">
                  <a:alpha val="17000"/>
                </a:srgbClr>
              </a:gs>
              <a:gs pos="100000">
                <a:srgbClr val="FFFFFF">
                  <a:gamma/>
                  <a:shade val="79216"/>
                  <a:invGamma/>
                  <a:alpha val="6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21" name="Rectangle 249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827088" y="1484313"/>
            <a:ext cx="7772400" cy="1470025"/>
          </a:xfrm>
          <a:effectLst>
            <a:outerShdw dist="35921" dir="2700000" algn="ctr" rotWithShape="0">
              <a:schemeClr val="bg2">
                <a:alpha val="10001"/>
              </a:schemeClr>
            </a:outerShdw>
          </a:effectLst>
        </p:spPr>
        <p:txBody>
          <a:bodyPr/>
          <a:lstStyle>
            <a:lvl1pPr algn="ctr">
              <a:defRPr sz="4000"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322" name="Rectangle 250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1331913" y="3068638"/>
            <a:ext cx="6400800" cy="533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ctr">
              <a:buFont typeface="Arial" charset="0"/>
              <a:buNone/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79388" y="6524625"/>
            <a:ext cx="2133600" cy="244475"/>
          </a:xfrm>
        </p:spPr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pic>
        <p:nvPicPr>
          <p:cNvPr id="3484" name="Picture 412" descr="d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755650" y="3644900"/>
            <a:ext cx="2771775" cy="2771775"/>
          </a:xfrm>
          <a:prstGeom prst="rect">
            <a:avLst/>
          </a:prstGeom>
          <a:noFill/>
        </p:spPr>
      </p:pic>
      <p:pic>
        <p:nvPicPr>
          <p:cNvPr id="3483" name="Picture 411" descr="water"/>
          <p:cNvPicPr>
            <a:picLocks noChangeAspect="1" noChangeArrowheads="1"/>
          </p:cNvPicPr>
          <p:nvPr/>
        </p:nvPicPr>
        <p:blipFill>
          <a:blip r:embed="rId3"/>
          <a:srcRect l="22409" t="16374" b="27486"/>
          <a:stretch>
            <a:fillRect/>
          </a:stretch>
        </p:blipFill>
        <p:spPr bwMode="gray">
          <a:xfrm>
            <a:off x="755650" y="3933825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" grpId="0" animBg="1"/>
      <p:bldP spid="3475" grpId="0" animBg="1"/>
      <p:bldP spid="3476" grpId="0" animBg="1"/>
      <p:bldP spid="3477" grpId="0" animBg="1"/>
      <p:bldP spid="347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7451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2362200" y="64579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BD3B0609-4C81-46D5-B531-89FEFA50F805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457200" y="6461125"/>
            <a:ext cx="1752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4648200" y="6477000"/>
            <a:ext cx="1371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0B1E9EF4-2535-4C9B-94A3-7EC03FE807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239" name="AutoShape 215"/>
          <p:cNvSpPr>
            <a:spLocks noChangeArrowheads="1"/>
          </p:cNvSpPr>
          <p:nvPr/>
        </p:nvSpPr>
        <p:spPr bwMode="auto">
          <a:xfrm>
            <a:off x="179388" y="115888"/>
            <a:ext cx="8785225" cy="6553200"/>
          </a:xfrm>
          <a:prstGeom prst="roundRect">
            <a:avLst>
              <a:gd name="adj" fmla="val 3986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240" name="Picture 216" descr="water"/>
          <p:cNvPicPr>
            <a:picLocks noChangeAspect="1" noChangeArrowheads="1"/>
          </p:cNvPicPr>
          <p:nvPr/>
        </p:nvPicPr>
        <p:blipFill>
          <a:blip r:embed="rId13"/>
          <a:srcRect l="22409" t="16374" b="27486"/>
          <a:stretch>
            <a:fillRect/>
          </a:stretch>
        </p:blipFill>
        <p:spPr bwMode="gray">
          <a:xfrm>
            <a:off x="107950" y="0"/>
            <a:ext cx="1368425" cy="1187450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over dir="d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Arial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42910" y="1142984"/>
            <a:ext cx="7772400" cy="1470025"/>
          </a:xfrm>
        </p:spPr>
        <p:txBody>
          <a:bodyPr/>
          <a:lstStyle/>
          <a:p>
            <a:r>
              <a:rPr lang="ru-RU" sz="5400" b="1" dirty="0" smtClean="0">
                <a:latin typeface="Comic Sans MS" pitchFamily="66" charset="0"/>
              </a:rPr>
              <a:t>ДЕЛОВОЙ СТИЛЬ ОДЕЖДЫ</a:t>
            </a:r>
            <a:endParaRPr lang="ru-RU" sz="5400" b="1" dirty="0">
              <a:latin typeface="Comic Sans MS" pitchFamily="66" charset="0"/>
            </a:endParaRPr>
          </a:p>
        </p:txBody>
      </p:sp>
      <p:pic>
        <p:nvPicPr>
          <p:cNvPr id="1026" name="Picture 2" descr="D:\Мои документы\МЕРОПРИЯТИЯ\Деловой стиль одежды\delovj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786058"/>
            <a:ext cx="2190753" cy="3765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ru-RU" sz="4000" b="1" dirty="0">
                <a:solidFill>
                  <a:schemeClr val="bg1">
                    <a:lumMod val="75000"/>
                  </a:schemeClr>
                </a:solidFill>
              </a:rPr>
              <a:t>Деловой стиль исключает: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71775" y="765175"/>
            <a:ext cx="4038600" cy="3240088"/>
          </a:xfrm>
        </p:spPr>
        <p:txBody>
          <a:bodyPr/>
          <a:lstStyle/>
          <a:p>
            <a:r>
              <a:rPr lang="ru-RU" sz="2400" dirty="0">
                <a:solidFill>
                  <a:schemeClr val="bg2"/>
                </a:solidFill>
              </a:rPr>
              <a:t>блузы с глубокими вырезами, </a:t>
            </a:r>
          </a:p>
          <a:p>
            <a:r>
              <a:rPr lang="ru-RU" sz="2400" dirty="0">
                <a:solidFill>
                  <a:schemeClr val="bg2"/>
                </a:solidFill>
              </a:rPr>
              <a:t>брюки и юбки на бёдрах,</a:t>
            </a:r>
          </a:p>
          <a:p>
            <a:r>
              <a:rPr lang="ru-RU" sz="2400" dirty="0">
                <a:solidFill>
                  <a:schemeClr val="bg2"/>
                </a:solidFill>
              </a:rPr>
              <a:t> юбки длиной менее 40см, </a:t>
            </a:r>
          </a:p>
          <a:p>
            <a:r>
              <a:rPr lang="ru-RU" sz="2400" dirty="0">
                <a:solidFill>
                  <a:schemeClr val="bg2"/>
                </a:solidFill>
              </a:rPr>
              <a:t>прозрачную и яркую одежду, </a:t>
            </a:r>
          </a:p>
          <a:p>
            <a:endParaRPr lang="ru-RU" sz="2400" dirty="0"/>
          </a:p>
        </p:txBody>
      </p:sp>
      <p:pic>
        <p:nvPicPr>
          <p:cNvPr id="20485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3933825"/>
            <a:ext cx="1728787" cy="2665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765175"/>
            <a:ext cx="2016125" cy="2952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4292600"/>
            <a:ext cx="1722438" cy="212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4025" y="692150"/>
            <a:ext cx="1824038" cy="2735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88125" y="3573463"/>
            <a:ext cx="2043113" cy="3068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86766" cy="1143000"/>
          </a:xfrm>
        </p:spPr>
        <p:txBody>
          <a:bodyPr/>
          <a:lstStyle/>
          <a:p>
            <a:r>
              <a:rPr lang="ru-RU" sz="4800" b="1" dirty="0">
                <a:solidFill>
                  <a:schemeClr val="bg1">
                    <a:lumMod val="75000"/>
                  </a:schemeClr>
                </a:solidFill>
              </a:rPr>
              <a:t>Деловой стиль исключает: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3052763"/>
          </a:xfrm>
        </p:spPr>
        <p:txBody>
          <a:bodyPr/>
          <a:lstStyle/>
          <a:p>
            <a:r>
              <a:rPr lang="ru-RU" sz="3200" dirty="0">
                <a:solidFill>
                  <a:schemeClr val="bg2"/>
                </a:solidFill>
              </a:rPr>
              <a:t>кеды и другую спортивную обувь, </a:t>
            </a:r>
          </a:p>
          <a:p>
            <a:r>
              <a:rPr lang="ru-RU" sz="3200" dirty="0">
                <a:solidFill>
                  <a:schemeClr val="bg2"/>
                </a:solidFill>
              </a:rPr>
              <a:t>шлёпанцы. </a:t>
            </a:r>
          </a:p>
          <a:p>
            <a:pPr>
              <a:buFontTx/>
              <a:buNone/>
            </a:pPr>
            <a:endParaRPr lang="ru-RU" sz="3200" dirty="0"/>
          </a:p>
        </p:txBody>
      </p:sp>
      <p:pic>
        <p:nvPicPr>
          <p:cNvPr id="25606" name="Picture 6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4221163"/>
            <a:ext cx="3163888" cy="2374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8850" y="2420938"/>
            <a:ext cx="14954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4365625"/>
            <a:ext cx="3168650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6100" y="1412875"/>
            <a:ext cx="264795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2428868"/>
            <a:ext cx="1495425" cy="1704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3894" y="1420805"/>
            <a:ext cx="2647950" cy="2513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769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«Деловой стиль одежды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2"/>
                </a:solidFill>
              </a:rPr>
              <a:t>– это строгий выдержанный стиль одежды.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">
          <a:xfrm>
            <a:off x="2786050" y="1785926"/>
            <a:ext cx="3929090" cy="4669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3971924" cy="560548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endParaRPr lang="ru-RU" sz="2800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</a:pPr>
            <a:endParaRPr lang="ru-RU" sz="2800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  <a:buNone/>
            </a:pPr>
            <a:r>
              <a:rPr lang="ru-RU" sz="2800" dirty="0" smtClean="0">
                <a:solidFill>
                  <a:schemeClr val="bg2"/>
                </a:solidFill>
              </a:rPr>
              <a:t>   Одежда </a:t>
            </a:r>
            <a:r>
              <a:rPr lang="ru-RU" sz="2800" dirty="0" smtClean="0">
                <a:solidFill>
                  <a:schemeClr val="bg2"/>
                </a:solidFill>
              </a:rPr>
              <a:t>делового стиля может быть выполнена из тканей разной структуры: шерсти, полушерсти, хлопка, комбинированных тканей. 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ru-RU" dirty="0"/>
          </a:p>
        </p:txBody>
      </p:sp>
      <p:pic>
        <p:nvPicPr>
          <p:cNvPr id="3074" name="Picture 2" descr="D:\Мои документы\МЕРОПРИЯТИЯ\Деловой стиль одежды\clock_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500042"/>
            <a:ext cx="2571768" cy="5723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4257676" cy="47244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bg2"/>
                </a:solidFill>
              </a:rPr>
              <a:t>Одежда может быть выполнена в разной цветовой однотонной гамме, включать элементы из тканей в клетку, но быть не пестрой и не вызывающе </a:t>
            </a:r>
            <a:r>
              <a:rPr lang="ru-RU" sz="2800" dirty="0" smtClean="0">
                <a:solidFill>
                  <a:schemeClr val="bg2"/>
                </a:solidFill>
              </a:rPr>
              <a:t>яркой.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D:\Мои документы\МЕРОПРИЯТИЯ\Деловой стиль одежды\clock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500042"/>
            <a:ext cx="2643206" cy="5547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МЕРОПРИЯТИЯ\Деловой стиль одежды\clock_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2071702" cy="4617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D:\Мои документы\МЕРОПРИЯТИЯ\Деловой стиль одежды\477491_3851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143116"/>
            <a:ext cx="2976575" cy="4464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Классика делового стиля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101" name="Picture 5" descr="D:\Мои документы\МЕРОПРИЯТИЯ\Деловой стиль одежды\suit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643050"/>
            <a:ext cx="3005401" cy="4605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D:\Мои документы\МЕРОПРИЯТИЯ\Деловой стиль одежды\treu_casual2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3357562"/>
            <a:ext cx="2148047" cy="32940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Классика делового стиля</a:t>
            </a:r>
            <a:endParaRPr lang="ru-RU" dirty="0"/>
          </a:p>
        </p:txBody>
      </p:sp>
      <p:pic>
        <p:nvPicPr>
          <p:cNvPr id="5122" name="Picture 2" descr="D:\Мои документы\МЕРОПРИЯТИЯ\Деловой стиль одежды\pic_200571_17mn27s23mls6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785926"/>
            <a:ext cx="5357850" cy="4583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17685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2"/>
                </a:solidFill>
              </a:rPr>
              <a:t>   Допускается:</a:t>
            </a:r>
            <a:endParaRPr lang="ru-RU" dirty="0" smtClean="0">
              <a:solidFill>
                <a:schemeClr val="bg2"/>
              </a:solidFill>
            </a:endParaRPr>
          </a:p>
          <a:p>
            <a:r>
              <a:rPr lang="ru-RU" dirty="0" smtClean="0">
                <a:solidFill>
                  <a:schemeClr val="bg2"/>
                </a:solidFill>
              </a:rPr>
              <a:t>ношение наручных часов, 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скромной бижутерии, 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минимальное использование косметики пастельных тонов, 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маникюр предполагает аккуратные, чистые ногти с применением </a:t>
            </a:r>
            <a:r>
              <a:rPr lang="ru-RU" dirty="0" smtClean="0">
                <a:solidFill>
                  <a:schemeClr val="bg2"/>
                </a:solidFill>
              </a:rPr>
              <a:t>бесцветных и светлых тонов </a:t>
            </a:r>
            <a:r>
              <a:rPr lang="ru-RU" dirty="0" smtClean="0">
                <a:solidFill>
                  <a:schemeClr val="bg2"/>
                </a:solidFill>
              </a:rPr>
              <a:t>лаков. </a:t>
            </a:r>
          </a:p>
          <a:p>
            <a:endParaRPr lang="ru-RU" dirty="0"/>
          </a:p>
        </p:txBody>
      </p:sp>
    </p:spTree>
  </p:cSld>
  <p:clrMapOvr>
    <a:masterClrMapping/>
  </p:clrMapOvr>
  <p:transition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15328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Деловой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стиль исключает: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05350"/>
          </a:xfrm>
        </p:spPr>
        <p:txBody>
          <a:bodyPr/>
          <a:lstStyle/>
          <a:p>
            <a:pPr marL="0" indent="0" algn="just">
              <a:buNone/>
            </a:pPr>
            <a:endParaRPr lang="ru-RU" sz="2800" dirty="0" smtClean="0">
              <a:solidFill>
                <a:schemeClr val="bg2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2"/>
                </a:solidFill>
              </a:rPr>
              <a:t>колготки </a:t>
            </a:r>
            <a:r>
              <a:rPr lang="ru-RU" sz="2800" dirty="0" smtClean="0">
                <a:solidFill>
                  <a:schemeClr val="bg2"/>
                </a:solidFill>
              </a:rPr>
              <a:t>в сетку, босоножки, очень сильно открывающие ступни, и вообще обувь с украшениями, высокие каблуки в сочетании с короткими брюками (когда пятка не закрыта штаниной), украшения с крупными драгоценными камнями, маленькие сумочки на золотой </a:t>
            </a:r>
            <a:r>
              <a:rPr lang="ru-RU" sz="2800" dirty="0" smtClean="0">
                <a:solidFill>
                  <a:schemeClr val="bg2"/>
                </a:solidFill>
              </a:rPr>
              <a:t>цепочке, очень </a:t>
            </a:r>
            <a:r>
              <a:rPr lang="ru-RU" sz="2800" dirty="0" smtClean="0">
                <a:solidFill>
                  <a:schemeClr val="bg2"/>
                </a:solidFill>
              </a:rPr>
              <a:t>короткие юбки, леопардовые и тигровые расцветки, вечерние наряды с голой спиной. </a:t>
            </a:r>
          </a:p>
          <a:p>
            <a:endParaRPr lang="ru-RU" dirty="0"/>
          </a:p>
        </p:txBody>
      </p:sp>
    </p:spTree>
  </p:cSld>
  <p:clrMapOvr>
    <a:masterClrMapping/>
  </p:clrMapOvr>
  <p:transition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57166"/>
            <a:ext cx="8229600" cy="647700"/>
          </a:xfrm>
        </p:spPr>
        <p:txBody>
          <a:bodyPr/>
          <a:lstStyle/>
          <a:p>
            <a:r>
              <a:rPr lang="ru-RU" sz="4000" b="1" dirty="0">
                <a:solidFill>
                  <a:schemeClr val="bg1">
                    <a:lumMod val="75000"/>
                  </a:schemeClr>
                </a:solidFill>
              </a:rPr>
              <a:t>Деловой стиль исключает:</a:t>
            </a:r>
            <a:br>
              <a:rPr lang="ru-RU" sz="4000" b="1" dirty="0">
                <a:solidFill>
                  <a:schemeClr val="bg1">
                    <a:lumMod val="75000"/>
                  </a:schemeClr>
                </a:solidFill>
              </a:rPr>
            </a:br>
            <a:endParaRPr lang="ru-RU" sz="4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4038600" cy="3962400"/>
          </a:xfrm>
        </p:spPr>
        <p:txBody>
          <a:bodyPr/>
          <a:lstStyle/>
          <a:p>
            <a:r>
              <a:rPr lang="ru-RU" dirty="0">
                <a:solidFill>
                  <a:schemeClr val="bg2"/>
                </a:solidFill>
              </a:rPr>
              <a:t>спортивную одежду,</a:t>
            </a:r>
          </a:p>
          <a:p>
            <a:r>
              <a:rPr lang="ru-RU" dirty="0">
                <a:solidFill>
                  <a:schemeClr val="bg2"/>
                </a:solidFill>
              </a:rPr>
              <a:t> толстовки, </a:t>
            </a:r>
          </a:p>
          <a:p>
            <a:r>
              <a:rPr lang="ru-RU" dirty="0">
                <a:solidFill>
                  <a:schemeClr val="bg2"/>
                </a:solidFill>
              </a:rPr>
              <a:t>майки, </a:t>
            </a:r>
          </a:p>
          <a:p>
            <a:r>
              <a:rPr lang="ru-RU" dirty="0">
                <a:solidFill>
                  <a:schemeClr val="bg2"/>
                </a:solidFill>
              </a:rPr>
              <a:t>футболки, </a:t>
            </a:r>
          </a:p>
          <a:p>
            <a:r>
              <a:rPr lang="ru-RU" dirty="0">
                <a:solidFill>
                  <a:schemeClr val="bg2"/>
                </a:solidFill>
              </a:rPr>
              <a:t>свитера, </a:t>
            </a:r>
          </a:p>
          <a:p>
            <a:r>
              <a:rPr lang="ru-RU" dirty="0">
                <a:solidFill>
                  <a:schemeClr val="bg2"/>
                </a:solidFill>
              </a:rPr>
              <a:t>короткие топы,</a:t>
            </a:r>
          </a:p>
          <a:p>
            <a:pPr>
              <a:buFontTx/>
              <a:buNone/>
            </a:pPr>
            <a:r>
              <a:rPr lang="ru-RU" dirty="0"/>
              <a:t> </a:t>
            </a:r>
          </a:p>
        </p:txBody>
      </p:sp>
      <p:pic>
        <p:nvPicPr>
          <p:cNvPr id="18437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48" y="928670"/>
            <a:ext cx="2214562" cy="2951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4221163"/>
            <a:ext cx="1997075" cy="2376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1125538"/>
            <a:ext cx="2274888" cy="2924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275" y="3500438"/>
            <a:ext cx="2600325" cy="3181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4286256"/>
            <a:ext cx="1819275" cy="2305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2">
  <a:themeElements>
    <a:clrScheme name="598TGp_Business_dark_ani 1">
      <a:dk1>
        <a:srgbClr val="000000"/>
      </a:dk1>
      <a:lt1>
        <a:srgbClr val="FFFFFF"/>
      </a:lt1>
      <a:dk2>
        <a:srgbClr val="019EAF"/>
      </a:dk2>
      <a:lt2>
        <a:srgbClr val="E7FFED"/>
      </a:lt2>
      <a:accent1>
        <a:srgbClr val="CE5F0C"/>
      </a:accent1>
      <a:accent2>
        <a:srgbClr val="93A719"/>
      </a:accent2>
      <a:accent3>
        <a:srgbClr val="AACCD4"/>
      </a:accent3>
      <a:accent4>
        <a:srgbClr val="DADADA"/>
      </a:accent4>
      <a:accent5>
        <a:srgbClr val="E3B6AA"/>
      </a:accent5>
      <a:accent6>
        <a:srgbClr val="859716"/>
      </a:accent6>
      <a:hlink>
        <a:srgbClr val="9720A0"/>
      </a:hlink>
      <a:folHlink>
        <a:srgbClr val="1C4598"/>
      </a:folHlink>
    </a:clrScheme>
    <a:fontScheme name="598TGp_Business_dark_ani">
      <a:majorFont>
        <a:latin typeface="Tw Cen MT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98TGp_Business_dark_ani 1">
        <a:dk1>
          <a:srgbClr val="000000"/>
        </a:dk1>
        <a:lt1>
          <a:srgbClr val="FFFFFF"/>
        </a:lt1>
        <a:dk2>
          <a:srgbClr val="019EAF"/>
        </a:dk2>
        <a:lt2>
          <a:srgbClr val="E7FFED"/>
        </a:lt2>
        <a:accent1>
          <a:srgbClr val="CE5F0C"/>
        </a:accent1>
        <a:accent2>
          <a:srgbClr val="93A719"/>
        </a:accent2>
        <a:accent3>
          <a:srgbClr val="AACCD4"/>
        </a:accent3>
        <a:accent4>
          <a:srgbClr val="DADADA"/>
        </a:accent4>
        <a:accent5>
          <a:srgbClr val="E3B6AA"/>
        </a:accent5>
        <a:accent6>
          <a:srgbClr val="859716"/>
        </a:accent6>
        <a:hlink>
          <a:srgbClr val="9720A0"/>
        </a:hlink>
        <a:folHlink>
          <a:srgbClr val="1C459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98TGp_Business_dark_ani 2">
        <a:dk1>
          <a:srgbClr val="000000"/>
        </a:dk1>
        <a:lt1>
          <a:srgbClr val="FFFFFF"/>
        </a:lt1>
        <a:dk2>
          <a:srgbClr val="15559B"/>
        </a:dk2>
        <a:lt2>
          <a:srgbClr val="E7F9FF"/>
        </a:lt2>
        <a:accent1>
          <a:srgbClr val="1A98C0"/>
        </a:accent1>
        <a:accent2>
          <a:srgbClr val="B46C0C"/>
        </a:accent2>
        <a:accent3>
          <a:srgbClr val="AAB4CB"/>
        </a:accent3>
        <a:accent4>
          <a:srgbClr val="DADADA"/>
        </a:accent4>
        <a:accent5>
          <a:srgbClr val="ABCADC"/>
        </a:accent5>
        <a:accent6>
          <a:srgbClr val="A3610A"/>
        </a:accent6>
        <a:hlink>
          <a:srgbClr val="BCB808"/>
        </a:hlink>
        <a:folHlink>
          <a:srgbClr val="169E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98TGp_Business_dark_ani 3">
        <a:dk1>
          <a:srgbClr val="000000"/>
        </a:dk1>
        <a:lt1>
          <a:srgbClr val="FFFFFF"/>
        </a:lt1>
        <a:dk2>
          <a:srgbClr val="8E7A00"/>
        </a:dk2>
        <a:lt2>
          <a:srgbClr val="FFF2E7"/>
        </a:lt2>
        <a:accent1>
          <a:srgbClr val="5AB02A"/>
        </a:accent1>
        <a:accent2>
          <a:srgbClr val="0D97B3"/>
        </a:accent2>
        <a:accent3>
          <a:srgbClr val="C6BEAA"/>
        </a:accent3>
        <a:accent4>
          <a:srgbClr val="DADADA"/>
        </a:accent4>
        <a:accent5>
          <a:srgbClr val="B5D4AC"/>
        </a:accent5>
        <a:accent6>
          <a:srgbClr val="0B88A2"/>
        </a:accent6>
        <a:hlink>
          <a:srgbClr val="C85E2E"/>
        </a:hlink>
        <a:folHlink>
          <a:srgbClr val="755F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Тема72</Template>
  <TotalTime>25</TotalTime>
  <Words>224</Words>
  <Application>Microsoft Office PowerPoint</Application>
  <PresentationFormat>Экран (4:3)</PresentationFormat>
  <Paragraphs>43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Тема72</vt:lpstr>
      <vt:lpstr>ДЕЛОВОЙ СТИЛЬ ОДЕЖДЫ</vt:lpstr>
      <vt:lpstr>Слайд 2</vt:lpstr>
      <vt:lpstr>Слайд 3</vt:lpstr>
      <vt:lpstr>Слайд 4</vt:lpstr>
      <vt:lpstr>Классика делового стиля</vt:lpstr>
      <vt:lpstr>Классика делового стиля</vt:lpstr>
      <vt:lpstr>Слайд 7</vt:lpstr>
      <vt:lpstr> Деловой стиль исключает:</vt:lpstr>
      <vt:lpstr>Деловой стиль исключает: </vt:lpstr>
      <vt:lpstr>Деловой стиль исключает:</vt:lpstr>
      <vt:lpstr>Деловой стиль исключает: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СТИЛЬ ОДЕЖДЫ</dc:title>
  <dc:creator>Юлечка</dc:creator>
  <cp:lastModifiedBy>Oxrana tryda</cp:lastModifiedBy>
  <cp:revision>12</cp:revision>
  <dcterms:created xsi:type="dcterms:W3CDTF">2009-10-04T03:03:04Z</dcterms:created>
  <dcterms:modified xsi:type="dcterms:W3CDTF">2017-09-04T10:23:01Z</dcterms:modified>
</cp:coreProperties>
</file>