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66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63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21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595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F39D"/>
                </a:solidFill>
              </a:rPr>
              <a:pPr/>
              <a:t>24.12.2021</a:t>
            </a:fld>
            <a:endParaRPr lang="ru-RU">
              <a:solidFill>
                <a:srgbClr val="FFF39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FFF39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394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81921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6078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756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94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857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865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575F6D"/>
                </a:solidFill>
              </a:rPr>
              <a:pPr/>
              <a:t>24.12.2021</a:t>
            </a:fld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51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268760"/>
            <a:ext cx="7056784" cy="26642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Организация профилактической работы по предупреждению употребления ПАВ несовершеннолетними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Социальный педагог Посохина Г.Ф.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55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ПРИЧИНЫ.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Социально-экономическое неблагополучие семьи;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Неудовлетворенность жилищными условиями;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 err="1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Безработность</a:t>
            </a: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родителей;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 семье единых норм поведения;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конфликты;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Генетическая предрасположенность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None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 употреблению алкоголя;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Неудачи в учебе;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 наркозависимыми лицами;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окружение сверстников;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26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Косвенная реклама наркотиков в Интернете, рок-музыке, видеофильмах.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070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способствующие</a:t>
            </a:r>
            <a:br>
              <a:rPr lang="ru-RU" sz="3600" b="1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приобщению к ПАВ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32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Подражание старшим и авторитетным сверстникам;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32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Неустойчивость характера;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32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Протестные реакции «назло»;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32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Любопытство;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32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Подчинение угрозам;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32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Агрессивность;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SzTx/>
              <a:buFontTx/>
              <a:buChar char="•"/>
            </a:pPr>
            <a:r>
              <a:rPr lang="ru-RU" sz="3200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интересов.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624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648072"/>
          </a:xfrm>
        </p:spPr>
        <p:txBody>
          <a:bodyPr/>
          <a:lstStyle/>
          <a:p>
            <a:pPr algn="ctr"/>
            <a:r>
              <a:rPr lang="ru-RU" b="1" kern="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Альтернатива ПАВ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124745"/>
            <a:ext cx="6915074" cy="5607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Крепкие семейные узы;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Активная роль родителей в жизни детей;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Ведение здорового образа жизни;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Совместные семейные походы и праздники;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Семейные традиции;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Вовлечение ребенка в разные кружки, секции.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229"/>
            <a:ext cx="2627784" cy="2690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422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РЕКОМЕНДАЦИИ РОДИТЕЛЯМ.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Разговаривайте с ребёнком о наркотиках, курении и алкоголе.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Учитесь слушать.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Давайте советы, но не давите советами.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Поддерживайте в ребёнке самоуважение и думайте о его самореализации.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Подростки, принимающие участие в семейных ужинах, менее склонны к вредным привычкам.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Будьте позитивным образцом для подражания.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Высыпайтесь.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704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984248"/>
            <a:ext cx="7467600" cy="487375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СПАСИБО ЗА ВНИМАНИЕ!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37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rgbClr val="7598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Психоактивные</a:t>
            </a:r>
            <a:r>
              <a:rPr lang="ru-RU" b="1" dirty="0">
                <a:solidFill>
                  <a:srgbClr val="7598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вещества (ПАВ)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>
              <a:buClr>
                <a:srgbClr val="FE8637"/>
              </a:buClr>
              <a:buNone/>
            </a:pP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Любое химическое вещество (или смесь) естественного или искусственного происхождения, которое влияет на функционирование центральной нервной системы, приводит к изменению психического состояния.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6485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531" y="119675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Ежедневно мы сталкиваемся с негативным воздействием алкогольных напитков и психоактивных веществ не только на улице, но и в образовательных учреждениях. Часто можно  встретить подростков, у которых вредные привычки формируются уже с 10-летнего возраста.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564904"/>
            <a:ext cx="597535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798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Вредные привычки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– это привычки, которые вредят здоровью человека и мешают ему вести здоровый образ жизни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6"/>
          <a:stretch/>
        </p:blipFill>
        <p:spPr bwMode="auto">
          <a:xfrm>
            <a:off x="899592" y="2420888"/>
            <a:ext cx="7126842" cy="4150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228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467600" cy="4873752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Позитивная профилактика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– это та форма работы, которая позволяет через развитие личности формировать установки на здоровый образ жизни, не "запугивая" детей и подростков. 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Основной акцент позитивной профилактики - развитие личностных качеств и социальных навыков подростков, обучение их новым формам поведения, формирование стрессоустойчивости, воспитание личности, способной самостоятельно и ответственно строить свою жизнь.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726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 зависимости от состояния здоровья, наличия факторов риска заболевания или выраженной патологии можно рассмотреть три вида профилактики: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984248"/>
            <a:ext cx="7467600" cy="487375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Первичная профилактика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— система мер предупреждения возникновения и воздействия факторов риска. 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Вторичная профилактика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— комплекс мероприятий, направленных на устранение выраженных факторов риска, которые при определенных условиях (стресс, ослабление иммунитета, чрезмерные нагрузки на любые другие функциональные системы организма) могут привести к возникновению, обострению и рецидиву явления .</a:t>
            </a:r>
          </a:p>
          <a:p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Третичная профилактика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– действия, направленные на профилактику рецидивов.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7740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620688"/>
            <a:ext cx="7560840" cy="5184576"/>
          </a:xfrm>
        </p:spPr>
        <p:txBody>
          <a:bodyPr>
            <a:normAutofit fontScale="85000" lnSpcReduction="20000"/>
          </a:bodyPr>
          <a:lstStyle/>
          <a:p>
            <a:pPr marL="0" lvl="0" indent="0" algn="ctr" defTabSz="449263" fontAlgn="base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Pct val="100000"/>
              <a:buNone/>
            </a:pPr>
            <a:r>
              <a:rPr lang="ru-RU" sz="3200" b="1" dirty="0">
                <a:solidFill>
                  <a:srgbClr val="004586"/>
                </a:solidFill>
                <a:latin typeface="Times New Roman" pitchFamily="18" charset="0"/>
                <a:ea typeface="SimSun" pitchFamily="2" charset="-122"/>
              </a:rPr>
              <a:t>Цели первичной профилактической деятельности:</a:t>
            </a:r>
          </a:p>
          <a:p>
            <a:pPr marL="0" lvl="0" indent="0" algn="just" defTabSz="449263" fontAlgn="base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Pct val="100000"/>
              <a:buNone/>
            </a:pPr>
            <a:r>
              <a:rPr lang="ru-RU" sz="1800" dirty="0">
                <a:solidFill>
                  <a:srgbClr val="004586"/>
                </a:solidFill>
                <a:latin typeface="Times New Roman" pitchFamily="18" charset="0"/>
                <a:ea typeface="SimSun" pitchFamily="2" charset="-122"/>
              </a:rPr>
              <a:t>- </a:t>
            </a:r>
            <a:r>
              <a:rPr lang="ru-RU" sz="3200" dirty="0">
                <a:solidFill>
                  <a:srgbClr val="004586"/>
                </a:solidFill>
                <a:latin typeface="Times New Roman" pitchFamily="18" charset="0"/>
                <a:ea typeface="SimSun" pitchFamily="2" charset="-122"/>
              </a:rPr>
              <a:t>изменение ценностного отношения детей и молодежи к употреблению алкогольных напитков, наркотических и токсических веществ, формирование личной ответственности за свое поведение, обусловливающее снижение спроса на </a:t>
            </a:r>
            <a:r>
              <a:rPr lang="ru-RU" sz="3200" dirty="0" err="1">
                <a:solidFill>
                  <a:srgbClr val="004586"/>
                </a:solidFill>
                <a:latin typeface="Times New Roman" pitchFamily="18" charset="0"/>
                <a:ea typeface="SimSun" pitchFamily="2" charset="-122"/>
              </a:rPr>
              <a:t>психоактивные</a:t>
            </a:r>
            <a:r>
              <a:rPr lang="ru-RU" sz="3200" dirty="0">
                <a:solidFill>
                  <a:srgbClr val="004586"/>
                </a:solidFill>
                <a:latin typeface="Times New Roman" pitchFamily="18" charset="0"/>
                <a:ea typeface="SimSun" pitchFamily="2" charset="-122"/>
              </a:rPr>
              <a:t> вещества в молодежной среде.</a:t>
            </a:r>
          </a:p>
          <a:p>
            <a:pPr marL="0" lvl="0" indent="0" algn="just" defTabSz="449263" fontAlgn="base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Pct val="100000"/>
              <a:buFontTx/>
              <a:buChar char="-"/>
            </a:pPr>
            <a:r>
              <a:rPr lang="ru-RU" sz="3200" dirty="0">
                <a:solidFill>
                  <a:srgbClr val="004586"/>
                </a:solidFill>
                <a:latin typeface="Times New Roman" pitchFamily="18" charset="0"/>
                <a:ea typeface="SimSun" pitchFamily="2" charset="-122"/>
              </a:rPr>
              <a:t>сдерживание вовлечения детей и молодежи в прием алкогольных напитков, наркотических и токсических веществ за счет пропаганды здорового образа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80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ЗАДУМАЙТЕСЬ!!!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Clr>
                <a:srgbClr val="FE8637"/>
              </a:buClr>
              <a:buNone/>
            </a:pP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Государственного научного центра психиатрии и наркологии среди подростков от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лет:</a:t>
            </a:r>
          </a:p>
          <a:p>
            <a:pPr lvl="0">
              <a:buClr>
                <a:srgbClr val="FE8637"/>
              </a:buClr>
              <a:buFont typeface="Wingdings" pitchFamily="2" charset="2"/>
              <a:buChar char="v"/>
            </a:pP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Спиртные напитки употребляют: </a:t>
            </a:r>
          </a:p>
          <a:p>
            <a:pPr lvl="0">
              <a:buClr>
                <a:srgbClr val="FE8637"/>
              </a:buClr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88%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мальчиков,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93%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девочек;</a:t>
            </a:r>
          </a:p>
          <a:p>
            <a:pPr lvl="0">
              <a:buClr>
                <a:srgbClr val="FE8637"/>
              </a:buClr>
              <a:buFont typeface="Wingdings" pitchFamily="2" charset="2"/>
              <a:buChar char="v"/>
            </a:pP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употребляли наркотические и токсические вещества, хотя бы один раз в жизни:</a:t>
            </a:r>
          </a:p>
          <a:p>
            <a:pPr lvl="0">
              <a:buClr>
                <a:srgbClr val="FE8637"/>
              </a:buClr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56%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мальчиков,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r>
              <a:rPr lang="ru-RU" sz="3600" dirty="0">
                <a:solidFill>
                  <a:srgbClr val="7598D9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девочек.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68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kern="0" dirty="0" err="1">
                <a:solidFill>
                  <a:srgbClr val="7598D9">
                    <a:lumMod val="50000"/>
                  </a:srgbClr>
                </a:solidFill>
                <a:latin typeface="Garamond"/>
              </a:rPr>
              <a:t>Психоактивные</a:t>
            </a:r>
            <a:r>
              <a:rPr lang="ru-RU" sz="3600" b="1" kern="0" dirty="0">
                <a:solidFill>
                  <a:srgbClr val="7598D9">
                    <a:lumMod val="50000"/>
                  </a:srgbClr>
                </a:solidFill>
                <a:latin typeface="Garamond"/>
              </a:rPr>
              <a:t> вещества (ПАВ):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E8637"/>
              </a:buClr>
              <a:buNone/>
            </a:pPr>
            <a:r>
              <a:rPr lang="ru-RU" sz="3600" b="1" dirty="0">
                <a:solidFill>
                  <a:srgbClr val="7598D9">
                    <a:lumMod val="50000"/>
                  </a:srgbClr>
                </a:solidFill>
              </a:rPr>
              <a:t>алкоголь;</a:t>
            </a:r>
          </a:p>
          <a:p>
            <a:pPr lvl="0">
              <a:buClr>
                <a:srgbClr val="FE8637"/>
              </a:buClr>
              <a:buNone/>
            </a:pPr>
            <a:endParaRPr lang="ru-RU" sz="3600" b="1" dirty="0">
              <a:solidFill>
                <a:srgbClr val="FE8637">
                  <a:lumMod val="50000"/>
                </a:srgbClr>
              </a:solidFill>
            </a:endParaRPr>
          </a:p>
          <a:p>
            <a:pPr lvl="0">
              <a:buClr>
                <a:srgbClr val="FE8637"/>
              </a:buClr>
              <a:buNone/>
            </a:pPr>
            <a:r>
              <a:rPr lang="ru-RU" sz="3600" b="1" dirty="0" err="1" smtClean="0">
                <a:solidFill>
                  <a:srgbClr val="7598D9">
                    <a:lumMod val="50000"/>
                  </a:srgbClr>
                </a:solidFill>
              </a:rPr>
              <a:t>табакокурение</a:t>
            </a:r>
            <a:r>
              <a:rPr lang="ru-RU" sz="3600" b="1" dirty="0">
                <a:solidFill>
                  <a:srgbClr val="7598D9">
                    <a:lumMod val="50000"/>
                  </a:srgbClr>
                </a:solidFill>
              </a:rPr>
              <a:t>;</a:t>
            </a:r>
          </a:p>
          <a:p>
            <a:pPr lvl="0">
              <a:buClr>
                <a:srgbClr val="FE8637"/>
              </a:buClr>
              <a:buNone/>
            </a:pPr>
            <a:endParaRPr lang="ru-RU" sz="3600" b="1" dirty="0">
              <a:solidFill>
                <a:srgbClr val="FE8637">
                  <a:lumMod val="50000"/>
                </a:srgbClr>
              </a:solidFill>
            </a:endParaRPr>
          </a:p>
          <a:p>
            <a:pPr lvl="0">
              <a:buClr>
                <a:srgbClr val="FE8637"/>
              </a:buClr>
              <a:buNone/>
            </a:pPr>
            <a:r>
              <a:rPr lang="ru-RU" sz="3600" b="1" dirty="0" smtClean="0">
                <a:solidFill>
                  <a:srgbClr val="7598D9">
                    <a:lumMod val="50000"/>
                  </a:srgbClr>
                </a:solidFill>
              </a:rPr>
              <a:t>наркотики</a:t>
            </a:r>
            <a:r>
              <a:rPr lang="ru-RU" sz="3600" b="1" dirty="0">
                <a:solidFill>
                  <a:srgbClr val="7598D9">
                    <a:lumMod val="50000"/>
                  </a:srgbClr>
                </a:solidFill>
              </a:rPr>
              <a:t>;</a:t>
            </a:r>
          </a:p>
          <a:p>
            <a:pPr lvl="0">
              <a:buClr>
                <a:srgbClr val="FE8637"/>
              </a:buClr>
              <a:buNone/>
            </a:pPr>
            <a:r>
              <a:rPr lang="ru-RU" sz="3600" b="1" dirty="0" smtClean="0">
                <a:solidFill>
                  <a:srgbClr val="FE8637">
                    <a:lumMod val="50000"/>
                  </a:srgbClr>
                </a:solidFill>
              </a:rPr>
              <a:t>                                       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токсикомания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143" y="1539876"/>
            <a:ext cx="1262063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2636912"/>
            <a:ext cx="1225550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69160"/>
            <a:ext cx="136525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886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546</Words>
  <Application>Microsoft Office PowerPoint</Application>
  <PresentationFormat>Экран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Организация профилактической работы по предупреждению употребления ПАВ несовершеннолетними</vt:lpstr>
      <vt:lpstr>Психоактивные вещества (ПАВ)</vt:lpstr>
      <vt:lpstr>Ежедневно мы сталкиваемся с негативным воздействием алкогольных напитков и психоактивных веществ не только на улице, но и в образовательных учреждениях. Часто можно  встретить подростков, у которых вредные привычки формируются уже с 10-летнего возраста.</vt:lpstr>
      <vt:lpstr>Вредные привычки – это привычки, которые вредят здоровью человека и мешают ему вести здоровый образ жизни</vt:lpstr>
      <vt:lpstr>Презентация PowerPoint</vt:lpstr>
      <vt:lpstr>В зависимости от состояния здоровья, наличия факторов риска заболевания или выраженной патологии можно рассмотреть три вида профилактики:</vt:lpstr>
      <vt:lpstr>Презентация PowerPoint</vt:lpstr>
      <vt:lpstr>ЗАДУМАЙТЕСЬ!!!</vt:lpstr>
      <vt:lpstr>Психоактивные вещества (ПАВ):</vt:lpstr>
      <vt:lpstr>ПРИЧИНЫ.</vt:lpstr>
      <vt:lpstr>Факторы, способствующие приобщению к ПАВ</vt:lpstr>
      <vt:lpstr>Альтернатива ПАВ</vt:lpstr>
      <vt:lpstr>РЕКОМЕНДАЦИИ РОДИТЕЛЯМ.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профилактической работы по предупреждению употребления ПАВ несовершеннолетними</dc:title>
  <dc:creator>Image&amp;Matros ®</dc:creator>
  <cp:lastModifiedBy>Image&amp;Matros ®</cp:lastModifiedBy>
  <cp:revision>8</cp:revision>
  <dcterms:created xsi:type="dcterms:W3CDTF">2021-12-24T08:13:19Z</dcterms:created>
  <dcterms:modified xsi:type="dcterms:W3CDTF">2021-12-24T08:39:04Z</dcterms:modified>
</cp:coreProperties>
</file>