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64" r:id="rId4"/>
    <p:sldId id="258" r:id="rId5"/>
    <p:sldId id="263" r:id="rId6"/>
    <p:sldId id="262" r:id="rId7"/>
    <p:sldId id="261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6168" autoAdjust="0"/>
  </p:normalViewPr>
  <p:slideViewPr>
    <p:cSldViewPr snapToGrid="0">
      <p:cViewPr varScale="1">
        <p:scale>
          <a:sx n="111" d="100"/>
          <a:sy n="111" d="100"/>
        </p:scale>
        <p:origin x="54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39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37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0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04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3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25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1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30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34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49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37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7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44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8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95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CC02D-694C-49DD-A8DE-151BF1787C3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B25C4C-E6A0-4DAE-AF11-4A2FEB5CC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7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0" y="262961"/>
            <a:ext cx="6482686" cy="6151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7176" y="1504724"/>
            <a:ext cx="12513362" cy="31700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Дорожно-транспортные происшествия,</a:t>
            </a:r>
          </a:p>
          <a:p>
            <a:pPr algn="ctr"/>
            <a:r>
              <a:rPr lang="ru-RU" sz="5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</a:t>
            </a:r>
            <a:r>
              <a:rPr lang="ru-RU" sz="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овершенные молодыми водителями</a:t>
            </a:r>
          </a:p>
          <a:p>
            <a:pPr algn="ctr"/>
            <a:r>
              <a:rPr lang="ru-RU" sz="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 территории</a:t>
            </a:r>
          </a:p>
          <a:p>
            <a:pPr algn="ctr"/>
            <a:r>
              <a:rPr lang="ru-RU" sz="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Свердловской области.</a:t>
            </a:r>
            <a:endParaRPr lang="ru-RU" sz="5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9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9926" y="381257"/>
            <a:ext cx="11987748" cy="177720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	</a:t>
            </a:r>
            <a:r>
              <a:rPr lang="ru-RU" sz="2000" dirty="0">
                <a:solidFill>
                  <a:srgbClr val="C00000"/>
                </a:solidFill>
              </a:rPr>
              <a:t>19.07.2021 года </a:t>
            </a:r>
            <a:r>
              <a:rPr lang="ru-RU" sz="2000" dirty="0" smtClean="0">
                <a:solidFill>
                  <a:srgbClr val="C00000"/>
                </a:solidFill>
              </a:rPr>
              <a:t>в </a:t>
            </a:r>
            <a:r>
              <a:rPr lang="ru-RU" sz="2000" dirty="0">
                <a:solidFill>
                  <a:srgbClr val="C00000"/>
                </a:solidFill>
              </a:rPr>
              <a:t>13 час. 15 мин. </a:t>
            </a:r>
            <a:r>
              <a:rPr lang="ru-RU" sz="2000" dirty="0" smtClean="0">
                <a:solidFill>
                  <a:srgbClr val="C00000"/>
                </a:solidFill>
              </a:rPr>
              <a:t>а/д </a:t>
            </a:r>
            <a:r>
              <a:rPr lang="ru-RU" sz="2000" dirty="0">
                <a:solidFill>
                  <a:srgbClr val="C00000"/>
                </a:solidFill>
              </a:rPr>
              <a:t>Пермь-Екатеринбург 176 км 36 метров. Водитель </a:t>
            </a:r>
            <a:r>
              <a:rPr lang="ru-RU" sz="2000" dirty="0" smtClean="0">
                <a:solidFill>
                  <a:srgbClr val="C00000"/>
                </a:solidFill>
              </a:rPr>
              <a:t>ВАЗ-21144, </a:t>
            </a:r>
            <a:r>
              <a:rPr lang="ru-RU" sz="2000" u="sng" dirty="0" smtClean="0">
                <a:solidFill>
                  <a:srgbClr val="C00000"/>
                </a:solidFill>
              </a:rPr>
              <a:t>имеющий стаж управления транспортными средствами 6 месяцев</a:t>
            </a:r>
            <a:r>
              <a:rPr lang="ru-RU" sz="2000" dirty="0" smtClean="0">
                <a:solidFill>
                  <a:srgbClr val="C00000"/>
                </a:solidFill>
              </a:rPr>
              <a:t>, при </a:t>
            </a:r>
            <a:r>
              <a:rPr lang="ru-RU" sz="2000" dirty="0">
                <a:solidFill>
                  <a:srgbClr val="C00000"/>
                </a:solidFill>
              </a:rPr>
              <a:t>выполнении маневра обгон не учел скорость движения, дорожные и метеорологические условия, не справился с управлением, в результате чего допустил занос и последующее столкновение с автомашиной Тойота </a:t>
            </a:r>
            <a:r>
              <a:rPr lang="ru-RU" sz="2000" dirty="0" err="1" smtClean="0">
                <a:solidFill>
                  <a:srgbClr val="C00000"/>
                </a:solidFill>
              </a:rPr>
              <a:t>Королла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>
                <a:solidFill>
                  <a:srgbClr val="C00000"/>
                </a:solidFill>
              </a:rPr>
              <a:t>движущейся во встречном </a:t>
            </a:r>
            <a:r>
              <a:rPr lang="ru-RU" sz="2000" dirty="0" smtClean="0">
                <a:solidFill>
                  <a:srgbClr val="C00000"/>
                </a:solidFill>
              </a:rPr>
              <a:t>направлении. В результате ДТП погибли 4 человека.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" y="2182483"/>
            <a:ext cx="3447202" cy="460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61" y="2913870"/>
            <a:ext cx="4472051" cy="334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55" y="2913870"/>
            <a:ext cx="4439953" cy="332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33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9926" y="53453"/>
            <a:ext cx="11987748" cy="151608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	</a:t>
            </a:r>
            <a:r>
              <a:rPr lang="ru-RU" sz="2000" dirty="0">
                <a:solidFill>
                  <a:srgbClr val="C00000"/>
                </a:solidFill>
              </a:rPr>
              <a:t>29.04.2021г. в 14 час 00 мин по адресу: г. Екатеринбург автодорога Екатеринбург - Тюмень км 19 000 </a:t>
            </a:r>
            <a:r>
              <a:rPr lang="ru-RU" sz="2000" dirty="0" smtClean="0">
                <a:solidFill>
                  <a:srgbClr val="C00000"/>
                </a:solidFill>
              </a:rPr>
              <a:t>водитель а/м Шевроле, </a:t>
            </a:r>
            <a:r>
              <a:rPr lang="ru-RU" sz="2000" u="sng" dirty="0" smtClean="0">
                <a:solidFill>
                  <a:srgbClr val="C00000"/>
                </a:solidFill>
              </a:rPr>
              <a:t>имеющий стаж управления транспортными средствами 8 месяцев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>
                <a:solidFill>
                  <a:srgbClr val="C00000"/>
                </a:solidFill>
              </a:rPr>
              <a:t>двигаясь по автодороге со стороны г. Тюмени в сторону г. Екатеринбурга не обеспечил постоянного контроля за своим т/с, совершил столкновение с </a:t>
            </a:r>
            <a:r>
              <a:rPr lang="ru-RU" sz="2000" dirty="0" smtClean="0">
                <a:solidFill>
                  <a:srgbClr val="C00000"/>
                </a:solidFill>
              </a:rPr>
              <a:t>экскаватором, двигающимся </a:t>
            </a:r>
            <a:r>
              <a:rPr lang="ru-RU" sz="2000" dirty="0">
                <a:solidFill>
                  <a:srgbClr val="C00000"/>
                </a:solidFill>
              </a:rPr>
              <a:t>впереди</a:t>
            </a:r>
            <a:r>
              <a:rPr lang="ru-RU" sz="2000" dirty="0" smtClean="0">
                <a:solidFill>
                  <a:srgbClr val="C00000"/>
                </a:solidFill>
              </a:rPr>
              <a:t>. В результате ДТП пострадали 4 человека.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" y="1569536"/>
            <a:ext cx="5198853" cy="389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79" y="1598409"/>
            <a:ext cx="5121858" cy="3841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2131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1" y="118533"/>
            <a:ext cx="10899530" cy="212939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	</a:t>
            </a:r>
            <a:r>
              <a:rPr lang="ru-RU" sz="2000" dirty="0">
                <a:solidFill>
                  <a:srgbClr val="C00000"/>
                </a:solidFill>
              </a:rPr>
              <a:t>28.05.2021 в 13 часов 05 минут, по адресу: г. Екатеринбург, </a:t>
            </a:r>
            <a:r>
              <a:rPr lang="ru-RU" sz="2000" dirty="0" err="1">
                <a:solidFill>
                  <a:srgbClr val="C00000"/>
                </a:solidFill>
              </a:rPr>
              <a:t>ул.Амундсена</a:t>
            </a:r>
            <a:r>
              <a:rPr lang="ru-RU" sz="2000" dirty="0">
                <a:solidFill>
                  <a:srgbClr val="C00000"/>
                </a:solidFill>
              </a:rPr>
              <a:t> 106, </a:t>
            </a:r>
            <a:r>
              <a:rPr lang="ru-RU" sz="2000" dirty="0" smtClean="0">
                <a:solidFill>
                  <a:srgbClr val="C00000"/>
                </a:solidFill>
              </a:rPr>
              <a:t>водитель автомашины  </a:t>
            </a:r>
            <a:r>
              <a:rPr lang="ru-RU" sz="2000" dirty="0">
                <a:solidFill>
                  <a:srgbClr val="C00000"/>
                </a:solidFill>
              </a:rPr>
              <a:t>Мицубиси </a:t>
            </a:r>
            <a:r>
              <a:rPr lang="ru-RU" sz="2000" dirty="0" err="1">
                <a:solidFill>
                  <a:srgbClr val="C00000"/>
                </a:solidFill>
              </a:rPr>
              <a:t>Спейс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Стар, </a:t>
            </a:r>
            <a:r>
              <a:rPr lang="ru-RU" sz="2000" u="sng" dirty="0" smtClean="0">
                <a:solidFill>
                  <a:srgbClr val="C00000"/>
                </a:solidFill>
              </a:rPr>
              <a:t>имеющий стаж управления транспортными средствами 2 месяца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>
                <a:solidFill>
                  <a:srgbClr val="C00000"/>
                </a:solidFill>
              </a:rPr>
              <a:t>двигаясь по ул</a:t>
            </a:r>
            <a:r>
              <a:rPr lang="ru-RU" sz="2000" dirty="0" smtClean="0">
                <a:solidFill>
                  <a:srgbClr val="C00000"/>
                </a:solidFill>
              </a:rPr>
              <a:t>. Амундсена, допустила </a:t>
            </a:r>
            <a:r>
              <a:rPr lang="ru-RU" sz="2000" dirty="0">
                <a:solidFill>
                  <a:srgbClr val="C00000"/>
                </a:solidFill>
              </a:rPr>
              <a:t>наезд на </a:t>
            </a:r>
            <a:r>
              <a:rPr lang="ru-RU" sz="2000" dirty="0" smtClean="0">
                <a:solidFill>
                  <a:srgbClr val="C00000"/>
                </a:solidFill>
              </a:rPr>
              <a:t>велосипедиста, пересекающего </a:t>
            </a:r>
            <a:r>
              <a:rPr lang="ru-RU" sz="2000" dirty="0">
                <a:solidFill>
                  <a:srgbClr val="C00000"/>
                </a:solidFill>
              </a:rPr>
              <a:t>проезжую часть слева направо по ходу движения Т/С, после чего велосипедиста отбрасывает на движущуюся в попутном направлении а/м инфинити </a:t>
            </a:r>
            <a:r>
              <a:rPr lang="ru-RU" sz="2000" dirty="0" smtClean="0">
                <a:solidFill>
                  <a:srgbClr val="C00000"/>
                </a:solidFill>
              </a:rPr>
              <a:t>QX80. </a:t>
            </a:r>
            <a:r>
              <a:rPr lang="ru-RU" sz="2000" dirty="0">
                <a:solidFill>
                  <a:srgbClr val="C00000"/>
                </a:solidFill>
              </a:rPr>
              <a:t>В результате ДТП велосипедист </a:t>
            </a:r>
            <a:r>
              <a:rPr lang="ru-RU" sz="2000" dirty="0" smtClean="0">
                <a:solidFill>
                  <a:srgbClr val="C00000"/>
                </a:solidFill>
              </a:rPr>
              <a:t>скончался </a:t>
            </a:r>
            <a:r>
              <a:rPr lang="ru-RU" sz="2000" dirty="0">
                <a:solidFill>
                  <a:srgbClr val="C00000"/>
                </a:solidFill>
              </a:rPr>
              <a:t>на месте </a:t>
            </a:r>
            <a:r>
              <a:rPr lang="ru-RU" sz="2000" dirty="0" smtClean="0">
                <a:solidFill>
                  <a:srgbClr val="C00000"/>
                </a:solidFill>
              </a:rPr>
              <a:t>ДТП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69" y="2247924"/>
            <a:ext cx="5861539" cy="439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24"/>
            <a:ext cx="5988724" cy="449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1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0976" y="110337"/>
            <a:ext cx="4515098" cy="612331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  </a:t>
            </a:r>
            <a:r>
              <a:rPr lang="ru-RU" sz="1500" dirty="0">
                <a:solidFill>
                  <a:srgbClr val="C00000"/>
                </a:solidFill>
              </a:rPr>
              <a:t>11.05.2021 в 20 часов 49 минут, по адресу г. Екатеринбург, ул. Ленина напротив дома № 48 произошло столкновение 2-х т/с. Водитель а/м </a:t>
            </a:r>
            <a:r>
              <a:rPr lang="ru-RU" sz="1500" dirty="0" smtClean="0">
                <a:solidFill>
                  <a:srgbClr val="C00000"/>
                </a:solidFill>
              </a:rPr>
              <a:t>Сеат, </a:t>
            </a:r>
            <a:r>
              <a:rPr lang="ru-RU" sz="1500" u="sng" dirty="0" smtClean="0">
                <a:solidFill>
                  <a:srgbClr val="C00000"/>
                </a:solidFill>
              </a:rPr>
              <a:t>имеющий стаж управления транспортными средствами 1 год и 3 месяца</a:t>
            </a:r>
            <a:r>
              <a:rPr lang="ru-RU" sz="1500" dirty="0" smtClean="0">
                <a:solidFill>
                  <a:srgbClr val="C00000"/>
                </a:solidFill>
              </a:rPr>
              <a:t>, </a:t>
            </a:r>
            <a:r>
              <a:rPr lang="ru-RU" sz="1500" dirty="0">
                <a:solidFill>
                  <a:srgbClr val="C00000"/>
                </a:solidFill>
              </a:rPr>
              <a:t>двигаясь по ул. Ленина со стороны ул. Красноармейской, в сторону ул. </a:t>
            </a:r>
            <a:r>
              <a:rPr lang="ru-RU" sz="1500" dirty="0" err="1">
                <a:solidFill>
                  <a:srgbClr val="C00000"/>
                </a:solidFill>
              </a:rPr>
              <a:t>М.Сибиряка</a:t>
            </a:r>
            <a:r>
              <a:rPr lang="ru-RU" sz="1500" dirty="0">
                <a:solidFill>
                  <a:srgbClr val="C00000"/>
                </a:solidFill>
              </a:rPr>
              <a:t> выехал на пересечение проезжих частей ул. Ленина и ул. </a:t>
            </a:r>
            <a:r>
              <a:rPr lang="ru-RU" sz="1500" dirty="0" err="1">
                <a:solidFill>
                  <a:srgbClr val="C00000"/>
                </a:solidFill>
              </a:rPr>
              <a:t>М.Сибиряка</a:t>
            </a:r>
            <a:r>
              <a:rPr lang="ru-RU" sz="1500" dirty="0">
                <a:solidFill>
                  <a:srgbClr val="C00000"/>
                </a:solidFill>
              </a:rPr>
              <a:t> на запрещающий сигнал светофора, где допустил столкновение с а/м </a:t>
            </a:r>
            <a:r>
              <a:rPr lang="ru-RU" sz="1500" dirty="0" smtClean="0">
                <a:solidFill>
                  <a:srgbClr val="C00000"/>
                </a:solidFill>
              </a:rPr>
              <a:t>Тойота, после чего </a:t>
            </a:r>
            <a:r>
              <a:rPr lang="ru-RU" sz="1500" dirty="0">
                <a:solidFill>
                  <a:srgbClr val="C00000"/>
                </a:solidFill>
              </a:rPr>
              <a:t>транспортные средства выкинуло на тротуар ул. Ленина где, находились пешеходы</a:t>
            </a:r>
            <a:r>
              <a:rPr lang="ru-RU" sz="1500" dirty="0" smtClean="0">
                <a:solidFill>
                  <a:srgbClr val="C00000"/>
                </a:solidFill>
              </a:rPr>
              <a:t>. В результате ДТП ранения различной тяжести получили 5 пешеходов, 1 пешеход скончался спустя три дня. </a:t>
            </a:r>
            <a:endParaRPr lang="ru-RU" sz="1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32" y="0"/>
            <a:ext cx="4624176" cy="346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0" y="3090447"/>
            <a:ext cx="4618892" cy="346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53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261356"/>
            <a:ext cx="10956758" cy="144435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C00000"/>
                </a:solidFill>
              </a:rPr>
              <a:t>12.03.2021 в 14 часов 15 минут на 9 км 969 м автомобильной дороги Верхняя Пышма – Невьянск, водитель </a:t>
            </a:r>
            <a:r>
              <a:rPr lang="ru-RU" sz="1600" dirty="0" smtClean="0">
                <a:solidFill>
                  <a:srgbClr val="C00000"/>
                </a:solidFill>
              </a:rPr>
              <a:t>Фольксваген </a:t>
            </a:r>
            <a:r>
              <a:rPr lang="ru-RU" sz="1600" dirty="0" smtClean="0">
                <a:solidFill>
                  <a:srgbClr val="C00000"/>
                </a:solidFill>
              </a:rPr>
              <a:t>Поло,</a:t>
            </a:r>
            <a:r>
              <a:rPr lang="ru-RU" sz="1600" u="sng" dirty="0" smtClean="0">
                <a:solidFill>
                  <a:srgbClr val="C00000"/>
                </a:solidFill>
              </a:rPr>
              <a:t> имеющий стаж управления транспортными средствами 1 го</a:t>
            </a:r>
            <a:r>
              <a:rPr lang="ru-RU" sz="1600" u="sng" dirty="0" smtClean="0">
                <a:solidFill>
                  <a:srgbClr val="C00000"/>
                </a:solidFill>
              </a:rPr>
              <a:t>д и 11 месяцев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>
                <a:solidFill>
                  <a:srgbClr val="C00000"/>
                </a:solidFill>
              </a:rPr>
              <a:t>двигаясь по второстепенной дороге не уступила дорогу автомобилю Инфинити FX 35, </a:t>
            </a:r>
            <a:r>
              <a:rPr lang="ru-RU" sz="1600" dirty="0" smtClean="0">
                <a:solidFill>
                  <a:srgbClr val="C00000"/>
                </a:solidFill>
              </a:rPr>
              <a:t>в результате чего произошло ДТП, в котором пострадали 4 человека.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787"/>
            <a:ext cx="3305519" cy="440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9" y="1705706"/>
            <a:ext cx="3254230" cy="433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99" y="1705707"/>
            <a:ext cx="3224579" cy="429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819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4528" y="0"/>
            <a:ext cx="11610640" cy="168009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   </a:t>
            </a:r>
            <a:r>
              <a:rPr lang="ru-RU" sz="1600" dirty="0">
                <a:solidFill>
                  <a:srgbClr val="C00000"/>
                </a:solidFill>
              </a:rPr>
              <a:t>20.03.2021 в 09 часов 30 минут на 3 км 600 м автодороги Арамиль - с</a:t>
            </a:r>
            <a:r>
              <a:rPr lang="ru-RU" sz="1600" dirty="0" smtClean="0">
                <a:solidFill>
                  <a:srgbClr val="C00000"/>
                </a:solidFill>
              </a:rPr>
              <a:t>. Фомино</a:t>
            </a:r>
            <a:r>
              <a:rPr lang="ru-RU" sz="1600" dirty="0">
                <a:solidFill>
                  <a:srgbClr val="C00000"/>
                </a:solidFill>
              </a:rPr>
              <a:t>, водитель </a:t>
            </a:r>
            <a:r>
              <a:rPr lang="ru-RU" sz="1600" dirty="0" smtClean="0">
                <a:solidFill>
                  <a:srgbClr val="C00000"/>
                </a:solidFill>
              </a:rPr>
              <a:t>Лада </a:t>
            </a:r>
            <a:r>
              <a:rPr lang="ru-RU" sz="1600" dirty="0" smtClean="0">
                <a:solidFill>
                  <a:srgbClr val="C00000"/>
                </a:solidFill>
              </a:rPr>
              <a:t>Калина, </a:t>
            </a:r>
            <a:r>
              <a:rPr lang="ru-RU" sz="1600" u="sng" dirty="0" smtClean="0">
                <a:solidFill>
                  <a:srgbClr val="C00000"/>
                </a:solidFill>
              </a:rPr>
              <a:t>имеющий стаж управления транспортными средствами 1 год и 6 месяцев</a:t>
            </a:r>
            <a:r>
              <a:rPr lang="ru-RU" sz="1600" dirty="0" smtClean="0">
                <a:solidFill>
                  <a:srgbClr val="C00000"/>
                </a:solidFill>
              </a:rPr>
              <a:t>, не </a:t>
            </a:r>
            <a:r>
              <a:rPr lang="ru-RU" sz="1600" dirty="0">
                <a:solidFill>
                  <a:srgbClr val="C00000"/>
                </a:solidFill>
              </a:rPr>
              <a:t>справился с управлением, допустил выезд на полосу предназначенную для встречного движения, где столкнулся с транспортным средством Форд </a:t>
            </a:r>
            <a:r>
              <a:rPr lang="ru-RU" sz="1600" dirty="0" smtClean="0">
                <a:solidFill>
                  <a:srgbClr val="C00000"/>
                </a:solidFill>
              </a:rPr>
              <a:t>Фокус. </a:t>
            </a:r>
            <a:r>
              <a:rPr lang="ru-RU" sz="1600" dirty="0">
                <a:solidFill>
                  <a:srgbClr val="C00000"/>
                </a:solidFill>
              </a:rPr>
              <a:t>В результате ДТП водитель транспортного средства Лада </a:t>
            </a:r>
            <a:r>
              <a:rPr lang="ru-RU" sz="1600" dirty="0" smtClean="0">
                <a:solidFill>
                  <a:srgbClr val="C00000"/>
                </a:solidFill>
              </a:rPr>
              <a:t>Калина получила </a:t>
            </a:r>
            <a:r>
              <a:rPr lang="ru-RU" sz="1600" dirty="0">
                <a:solidFill>
                  <a:srgbClr val="C00000"/>
                </a:solidFill>
              </a:rPr>
              <a:t>телесные повреждения и была доставлена в </a:t>
            </a:r>
            <a:r>
              <a:rPr lang="ru-RU" sz="1600" dirty="0" smtClean="0">
                <a:solidFill>
                  <a:srgbClr val="C00000"/>
                </a:solidFill>
              </a:rPr>
              <a:t>медицинское учреждение.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8" y="1682151"/>
            <a:ext cx="4890099" cy="517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25" y="1745821"/>
            <a:ext cx="6731344" cy="504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955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</TotalTime>
  <Words>255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20.03.2021 в 09 часов 30 минут на 3 км 600 м автодороги Арамиль - с. Фомино, водитель Лада Калина, имеющий стаж управления транспортными средствами 1 год и 6 месяцев, не справился с управлением, допустил выезд на полосу предназначенную для встречного движения, где столкнулся с транспортным средством Форд Фокус. В результате ДТП водитель транспортного средства Лада Калина получила телесные повреждения и была доставлена в медицинское учреждение.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Дорожно-транспортные происшествия, совершенные на территории Свердловской области</dc:title>
  <dc:creator>Пользователь</dc:creator>
  <cp:lastModifiedBy>Пользователь</cp:lastModifiedBy>
  <cp:revision>40</cp:revision>
  <cp:lastPrinted>2021-08-13T05:45:57Z</cp:lastPrinted>
  <dcterms:created xsi:type="dcterms:W3CDTF">2019-07-05T06:14:37Z</dcterms:created>
  <dcterms:modified xsi:type="dcterms:W3CDTF">2021-08-13T10:38:53Z</dcterms:modified>
</cp:coreProperties>
</file>