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6" r:id="rId3"/>
    <p:sldId id="257" r:id="rId4"/>
    <p:sldId id="258" r:id="rId5"/>
    <p:sldId id="259" r:id="rId6"/>
    <p:sldId id="260" r:id="rId7"/>
    <p:sldId id="265" r:id="rId8"/>
    <p:sldId id="261" r:id="rId9"/>
    <p:sldId id="262" r:id="rId10"/>
    <p:sldId id="263" r:id="rId11"/>
    <p:sldId id="264" r:id="rId12"/>
    <p:sldId id="267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7" d="100"/>
          <a:sy n="67" d="100"/>
        </p:scale>
        <p:origin x="-27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18.11.2020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Объект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18.11.2020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18.11.2020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18.11.2020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Объект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18.11.2020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18.11.2020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18.11.2020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18.11.2020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95536" y="1844824"/>
            <a:ext cx="8458200" cy="1222375"/>
          </a:xfrm>
        </p:spPr>
        <p:txBody>
          <a:bodyPr/>
          <a:lstStyle/>
          <a:p>
            <a:r>
              <a:rPr lang="ru-RU" dirty="0" smtClean="0"/>
              <a:t>Виды экономического анализа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8939507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404664"/>
            <a:ext cx="8856984" cy="6192688"/>
          </a:xfrm>
        </p:spPr>
        <p:txBody>
          <a:bodyPr>
            <a:normAutofit lnSpcReduction="10000"/>
          </a:bodyPr>
          <a:lstStyle/>
          <a:p>
            <a:pPr marL="0" indent="-457200" algn="just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b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6.По </a:t>
            </a:r>
            <a:r>
              <a:rPr lang="ru-RU" b="1" i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субъектам (пользователям анализа) </a:t>
            </a:r>
            <a:r>
              <a:rPr lang="ru-RU" b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различают:</a:t>
            </a:r>
            <a:endParaRPr lang="ru-RU" b="1" dirty="0">
              <a:ea typeface="Calibri"/>
              <a:cs typeface="Times New Roman"/>
            </a:endParaRPr>
          </a:p>
          <a:p>
            <a:pPr marL="0" indent="0" algn="just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b="1" i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внутренний анализ</a:t>
            </a:r>
            <a:r>
              <a:rPr lang="ru-RU" i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, </a:t>
            </a:r>
            <a:r>
              <a:rPr lang="ru-RU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который проводится непосредственно на предприятии для нужд оперативного, краткосрочного и долгосрочного управления производственной, коммерческой и финансовой деятельностью.</a:t>
            </a:r>
            <a:endParaRPr lang="ru-RU" dirty="0">
              <a:ea typeface="Calibri"/>
              <a:cs typeface="Times New Roman"/>
            </a:endParaRPr>
          </a:p>
          <a:p>
            <a:pPr marL="0" indent="0" algn="just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b="1" i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внешний анализ</a:t>
            </a:r>
            <a:r>
              <a:rPr lang="ru-RU" i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 </a:t>
            </a:r>
            <a:r>
              <a:rPr lang="ru-RU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проводится на основании финансовой и статистической отчетности органами хозяйственного управления, банками, финансовыми органами, акционерами, инвесторами и т.д.</a:t>
            </a:r>
            <a:endParaRPr lang="ru-RU" dirty="0">
              <a:ea typeface="Calibri"/>
              <a:cs typeface="Times New Roman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3398292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188640"/>
            <a:ext cx="9036496" cy="6552728"/>
          </a:xfrm>
        </p:spPr>
        <p:txBody>
          <a:bodyPr>
            <a:normAutofit fontScale="85000" lnSpcReduction="10000"/>
          </a:bodyPr>
          <a:lstStyle/>
          <a:p>
            <a:pPr marL="0" indent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b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7</a:t>
            </a:r>
            <a:r>
              <a:rPr lang="ru-RU" b="1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. По</a:t>
            </a:r>
            <a:r>
              <a:rPr lang="ru-RU" b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 </a:t>
            </a:r>
            <a:r>
              <a:rPr lang="ru-RU" b="1" i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степени охвата изучаемых объектов </a:t>
            </a:r>
            <a:r>
              <a:rPr lang="ru-RU" b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анализ делится на:</a:t>
            </a:r>
            <a:endParaRPr lang="ru-RU" b="1" dirty="0">
              <a:ea typeface="Calibri"/>
              <a:cs typeface="Times New Roman"/>
            </a:endParaRPr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b="1" i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сплошной</a:t>
            </a:r>
            <a:r>
              <a:rPr lang="ru-RU" i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, </a:t>
            </a:r>
            <a:r>
              <a:rPr lang="ru-RU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при котором выводы делаются после изучения всех без исключения объектов;</a:t>
            </a:r>
            <a:endParaRPr lang="ru-RU" dirty="0">
              <a:ea typeface="Calibri"/>
              <a:cs typeface="Times New Roman"/>
            </a:endParaRPr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b="1" i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выборочный</a:t>
            </a:r>
            <a:r>
              <a:rPr lang="ru-RU" i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 </a:t>
            </a:r>
            <a:r>
              <a:rPr lang="ru-RU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– проводимый путем обследования только части объектов, что позволяет ускорить аналитический процесс и выработку управленческих решений по результатам анализа.</a:t>
            </a:r>
            <a:endParaRPr lang="ru-RU" dirty="0">
              <a:ea typeface="Calibri"/>
              <a:cs typeface="Times New Roman"/>
            </a:endParaRPr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b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8</a:t>
            </a:r>
            <a:r>
              <a:rPr lang="ru-RU" b="1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. По</a:t>
            </a:r>
            <a:r>
              <a:rPr lang="ru-RU" b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 </a:t>
            </a:r>
            <a:r>
              <a:rPr lang="ru-RU" b="1" i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содержанию программы </a:t>
            </a:r>
            <a:r>
              <a:rPr lang="ru-RU" b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различают:</a:t>
            </a:r>
            <a:endParaRPr lang="ru-RU" b="1" dirty="0">
              <a:ea typeface="Calibri"/>
              <a:cs typeface="Times New Roman"/>
            </a:endParaRPr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b="1" i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комплексный,</a:t>
            </a:r>
            <a:r>
              <a:rPr lang="ru-RU" i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 </a:t>
            </a:r>
            <a:r>
              <a:rPr lang="ru-RU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при котором деятельность предприятия изучается всесторонне;</a:t>
            </a:r>
            <a:endParaRPr lang="ru-RU" dirty="0">
              <a:ea typeface="Calibri"/>
              <a:cs typeface="Times New Roman"/>
            </a:endParaRPr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b="1" i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тематический</a:t>
            </a:r>
            <a:r>
              <a:rPr lang="ru-RU" i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 </a:t>
            </a:r>
            <a:r>
              <a:rPr lang="ru-RU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– предполагает изучение только отдельных сторон деятельности предприятия, представляющих на данный момент наибольший интерес.</a:t>
            </a:r>
            <a:endParaRPr lang="ru-RU" dirty="0">
              <a:ea typeface="Calibri"/>
              <a:cs typeface="Times New Roman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891650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практике отдельные виды экономического анализа встречаются редко. В процессе управления для обоснования принимаемых решений используется совокупность различных видов экономического анализа.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0095111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980728"/>
            <a:ext cx="8884096" cy="5760640"/>
          </a:xfrm>
        </p:spPr>
        <p:txBody>
          <a:bodyPr/>
          <a:lstStyle/>
          <a:p>
            <a:r>
              <a:rPr lang="ru-RU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Экономический анализ является необходимым элементом управления экономикой. В зависимости от потребностей управления можно выделить виды анализа. Классификация видов экономического анализа базируется на основе классификации функций управления и определяется потребностями практики</a:t>
            </a:r>
            <a:r>
              <a:rPr lang="ru-RU" dirty="0">
                <a:solidFill>
                  <a:srgbClr val="000000"/>
                </a:solidFill>
                <a:latin typeface="Georgia"/>
              </a:rPr>
              <a:t>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9824639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188640"/>
            <a:ext cx="8856984" cy="6408712"/>
          </a:xfrm>
        </p:spPr>
        <p:txBody>
          <a:bodyPr>
            <a:normAutofit/>
          </a:bodyPr>
          <a:lstStyle/>
          <a:p>
            <a:pPr marL="0" indent="45720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ru-RU" b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1</a:t>
            </a:r>
            <a:r>
              <a:rPr lang="ru-RU" b="1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. По</a:t>
            </a:r>
            <a:r>
              <a:rPr lang="ru-RU" b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 </a:t>
            </a:r>
            <a:r>
              <a:rPr lang="ru-RU" b="1" i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отраслевому признаку </a:t>
            </a:r>
            <a:r>
              <a:rPr lang="ru-RU" b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АФХД делится на</a:t>
            </a:r>
            <a:r>
              <a:rPr lang="ru-RU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:</a:t>
            </a:r>
            <a:endParaRPr lang="ru-RU" dirty="0">
              <a:ea typeface="Calibri"/>
              <a:cs typeface="Times New Roman"/>
            </a:endParaRPr>
          </a:p>
          <a:p>
            <a:pPr marL="0" indent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ru-RU" b="1" i="1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отраслевой</a:t>
            </a:r>
            <a:r>
              <a:rPr lang="ru-RU" i="1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ru-RU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(</a:t>
            </a:r>
            <a:r>
              <a:rPr lang="ru-RU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промышленности, сельского хозяйства, строительства, торговли и т.д.), учитывающий специфику деятельности отдельных отраслей;</a:t>
            </a:r>
            <a:endParaRPr lang="ru-RU" dirty="0">
              <a:ea typeface="Calibri"/>
              <a:cs typeface="Times New Roman"/>
            </a:endParaRPr>
          </a:p>
          <a:p>
            <a:pPr marL="0" indent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ru-RU" b="1" i="1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межотраслевой</a:t>
            </a:r>
            <a:r>
              <a:rPr lang="ru-RU" i="1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ru-RU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(</a:t>
            </a:r>
            <a:r>
              <a:rPr lang="ru-RU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теория АФХД), являющийся теоретической и методологической основой отраслевых методик анализа.</a:t>
            </a:r>
            <a:endParaRPr lang="ru-RU" dirty="0">
              <a:ea typeface="Calibri"/>
              <a:cs typeface="Times New Roman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507394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188640"/>
            <a:ext cx="9144000" cy="6480720"/>
          </a:xfrm>
        </p:spPr>
        <p:txBody>
          <a:bodyPr>
            <a:normAutofit fontScale="85000" lnSpcReduction="10000"/>
          </a:bodyPr>
          <a:lstStyle/>
          <a:p>
            <a:pPr marL="0" indent="45720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800" b="1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2. По</a:t>
            </a:r>
            <a:r>
              <a:rPr lang="ru-RU" sz="2800" b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 </a:t>
            </a:r>
            <a:r>
              <a:rPr lang="ru-RU" sz="2800" b="1" i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признаку времени </a:t>
            </a:r>
            <a:r>
              <a:rPr lang="ru-RU" sz="2800" b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различают:</a:t>
            </a:r>
            <a:endParaRPr lang="ru-RU" sz="2800" b="1" dirty="0">
              <a:ea typeface="Calibri"/>
              <a:cs typeface="Times New Roman"/>
            </a:endParaRPr>
          </a:p>
          <a:p>
            <a:pPr marL="0" indent="0" algn="just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b="1" i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предварительный (перспективный)</a:t>
            </a:r>
            <a:r>
              <a:rPr lang="ru-RU" i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 </a:t>
            </a:r>
            <a:r>
              <a:rPr lang="ru-RU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анализ проводимый до совершения хозяйственных операций. Необходим для обоснования планов и управленческих решений.</a:t>
            </a:r>
            <a:endParaRPr lang="ru-RU" dirty="0">
              <a:ea typeface="Calibri"/>
              <a:cs typeface="Times New Roman"/>
            </a:endParaRPr>
          </a:p>
          <a:p>
            <a:pPr marL="0" indent="0" algn="just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b="1" i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последующий (ретроспективный) </a:t>
            </a:r>
            <a:r>
              <a:rPr lang="ru-RU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анализ, проводимый после совершения хозяйственных операций). Используют для изучения тенденций развития предприятия, контроля за выполнением принятых планов и диагностики его состояния.</a:t>
            </a:r>
            <a:endParaRPr lang="ru-RU" dirty="0">
              <a:ea typeface="Calibri"/>
              <a:cs typeface="Times New Roman"/>
            </a:endParaRPr>
          </a:p>
          <a:p>
            <a:pPr marL="0" indent="0" algn="just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b="1" i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оперативный анализ (текущий) </a:t>
            </a:r>
            <a:r>
              <a:rPr lang="ru-RU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проводится сразу после совершения хозяйственных операций или изменения ситуации за короткие отрезки времени (смену, сутки, декаду и т.д.), что позволяет оперативно выявлять недостатки и воздействовать на хозяйственные процессы.</a:t>
            </a:r>
            <a:endParaRPr lang="ru-RU" dirty="0">
              <a:ea typeface="Calibri"/>
              <a:cs typeface="Times New Roman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2895052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332656"/>
            <a:ext cx="8928992" cy="6192688"/>
          </a:xfrm>
        </p:spPr>
        <p:txBody>
          <a:bodyPr>
            <a:normAutofit fontScale="85000" lnSpcReduction="10000"/>
          </a:bodyPr>
          <a:lstStyle/>
          <a:p>
            <a:pPr marL="0" indent="45720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300" b="1" i="1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3. По пространственному </a:t>
            </a:r>
            <a:r>
              <a:rPr lang="ru-RU" sz="3300" b="1" i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признаку </a:t>
            </a:r>
            <a:r>
              <a:rPr lang="ru-RU" sz="3300" b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различают:</a:t>
            </a:r>
            <a:endParaRPr lang="ru-RU" sz="3300" b="1" dirty="0">
              <a:ea typeface="Calibri"/>
              <a:cs typeface="Times New Roman"/>
            </a:endParaRPr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b="1" i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внутрифирменный анализ </a:t>
            </a:r>
            <a:r>
              <a:rPr lang="ru-RU" i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- </a:t>
            </a:r>
            <a:r>
              <a:rPr lang="ru-RU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изучает деятельность только исследуемого предприятия и его отдельных сегментов;</a:t>
            </a:r>
            <a:endParaRPr lang="ru-RU" dirty="0">
              <a:ea typeface="Calibri"/>
              <a:cs typeface="Times New Roman"/>
            </a:endParaRPr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b="1" i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межфирменный анализ</a:t>
            </a:r>
            <a:r>
              <a:rPr lang="ru-RU" i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 </a:t>
            </a:r>
            <a:r>
              <a:rPr lang="ru-RU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предполагает сравнение результатов деятельности двух или более предприятий. Межфирменные сравнения проводятся с целью: показать руководству, как соотносятся результаты работы своего предприятия и аналогичных предприятий; привлечь внимание руководства к сильным и слабым сторонам бизнеса; дать руководству объективную базу для оценки эффективности функционирования предприятия и внесения корректив в его стратегическую и тактическую политику.</a:t>
            </a:r>
            <a:endParaRPr lang="ru-RU" dirty="0">
              <a:ea typeface="Calibri"/>
              <a:cs typeface="Times New Roman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060781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 fontScale="47500" lnSpcReduction="20000"/>
          </a:bodyPr>
          <a:lstStyle/>
          <a:p>
            <a:pPr marL="0" indent="45720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5000" b="1" i="1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4. По аспектам </a:t>
            </a:r>
            <a:r>
              <a:rPr lang="ru-RU" sz="5000" b="1" i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исследования </a:t>
            </a:r>
            <a:r>
              <a:rPr lang="ru-RU" sz="5000" b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выделяют:</a:t>
            </a:r>
            <a:endParaRPr lang="ru-RU" sz="5000" b="1" dirty="0">
              <a:ea typeface="Calibri"/>
              <a:cs typeface="Times New Roman"/>
            </a:endParaRPr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4500" b="1" i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финансовый</a:t>
            </a:r>
            <a:r>
              <a:rPr lang="ru-RU" sz="4500" i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, </a:t>
            </a:r>
            <a:r>
              <a:rPr lang="ru-RU" sz="45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характеризует процесс </a:t>
            </a:r>
            <a:r>
              <a:rPr lang="ru-RU" sz="45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познания сущности финансового механизма функционирования предприятия. Его основное назначение </a:t>
            </a:r>
            <a:r>
              <a:rPr lang="ru-RU" sz="45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–в диагностике </a:t>
            </a:r>
            <a:r>
              <a:rPr lang="ru-RU" sz="45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и прогнозировании финансового состояния предприятия и выявлении резервов повышения его устойчивости. На уровне предприятия его проводят финансовые службы. Внешний финансовый анализ проводится банками, аудиторскими фирмами, инвесторами и т.д.</a:t>
            </a:r>
            <a:endParaRPr lang="ru-RU" sz="4500" dirty="0">
              <a:ea typeface="Calibri"/>
              <a:cs typeface="Times New Roman"/>
            </a:endParaRPr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4500" b="1" i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управленческий анализ</a:t>
            </a:r>
            <a:r>
              <a:rPr lang="ru-RU" sz="4500" i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 </a:t>
            </a:r>
            <a:r>
              <a:rPr lang="ru-RU" sz="45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проводят все службы предприятия с целью получения информации, необходимой для планирования, контроля и принятия оптимальных управленческих решений, выработки стратегии и тактики по вопросам финансовой политики, маркетинговой деятельности, совершенствования техники, технологии и организации производства. Он носит оперативный характер, его результаты являются коммерческой тайной.</a:t>
            </a:r>
            <a:endParaRPr lang="ru-RU" sz="4500" dirty="0">
              <a:ea typeface="Calibri"/>
              <a:cs typeface="Times New Roman"/>
            </a:endParaRPr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4500" b="1" i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социально-экономический анализ</a:t>
            </a:r>
            <a:r>
              <a:rPr lang="ru-RU" sz="4500" i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 </a:t>
            </a:r>
            <a:r>
              <a:rPr lang="ru-RU" sz="45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изучает взаимосвязь социальных и экономических процессов, их влияние друг на друга и на экономические результаты хозяйственной деятельности. Его проводят экономические службы предприятия и вышестоящие органы управления, социологические лаборатории, статистические органы и т.п.</a:t>
            </a:r>
            <a:endParaRPr lang="ru-RU" sz="4500" dirty="0">
              <a:ea typeface="Calibri"/>
              <a:cs typeface="Times New Roman"/>
            </a:endParaRPr>
          </a:p>
          <a:p>
            <a:pPr marL="0" indent="457200">
              <a:lnSpc>
                <a:spcPct val="120000"/>
              </a:lnSpc>
              <a:spcBef>
                <a:spcPts val="0"/>
              </a:spcBef>
            </a:pPr>
            <a:endParaRPr lang="ru-RU" sz="4500" dirty="0"/>
          </a:p>
        </p:txBody>
      </p:sp>
    </p:spTree>
    <p:extLst>
      <p:ext uri="{BB962C8B-B14F-4D97-AF65-F5344CB8AC3E}">
        <p14:creationId xmlns:p14="http://schemas.microsoft.com/office/powerpoint/2010/main" val="109377454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188640"/>
            <a:ext cx="8928992" cy="6336704"/>
          </a:xfrm>
        </p:spPr>
        <p:txBody>
          <a:bodyPr/>
          <a:lstStyle/>
          <a:p>
            <a:pPr marL="0" lvl="0" indent="0" algn="just">
              <a:spcBef>
                <a:spcPts val="0"/>
              </a:spcBef>
              <a:buNone/>
            </a:pPr>
            <a:r>
              <a:rPr lang="ru-RU" sz="2400" b="1" i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экономико-статистический анализ</a:t>
            </a:r>
            <a:r>
              <a:rPr lang="ru-RU" sz="2400" i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 </a:t>
            </a:r>
            <a:r>
              <a:rPr lang="ru-RU" sz="24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применяется статистическими органами для изучения массовых общественных явлений на разных уровнях управления: предприятие, отрасль, регион.</a:t>
            </a:r>
            <a:endParaRPr lang="ru-RU" sz="2400" dirty="0">
              <a:solidFill>
                <a:prstClr val="black"/>
              </a:solidFill>
              <a:ea typeface="Calibri"/>
              <a:cs typeface="Times New Roman"/>
            </a:endParaRPr>
          </a:p>
          <a:p>
            <a:pPr marL="0" lvl="0" indent="0" algn="just">
              <a:spcBef>
                <a:spcPts val="0"/>
              </a:spcBef>
              <a:buNone/>
            </a:pPr>
            <a:r>
              <a:rPr lang="ru-RU" sz="2400" b="1" i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экономико-экологический анализ</a:t>
            </a:r>
            <a:r>
              <a:rPr lang="ru-RU" sz="2400" i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 </a:t>
            </a:r>
            <a:r>
              <a:rPr lang="ru-RU" sz="24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проводят органы охраны окружающей среды, экономические службы предприятия с целью исследования взаимодействия экологических и экономических процессов, связанных с сохранением и улучшением окружающей среды и затратами на экологию</a:t>
            </a:r>
            <a:r>
              <a:rPr lang="ru-RU" sz="24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.</a:t>
            </a:r>
          </a:p>
          <a:p>
            <a:pPr marL="0" lvl="0" indent="0" algn="just">
              <a:spcBef>
                <a:spcPts val="0"/>
              </a:spcBef>
              <a:buNone/>
            </a:pPr>
            <a:r>
              <a:rPr lang="ru-RU" sz="2400" b="1" i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маркетинговый анализ</a:t>
            </a:r>
            <a:r>
              <a:rPr lang="ru-RU" sz="2400" i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 </a:t>
            </a:r>
            <a:r>
              <a:rPr lang="ru-RU" sz="24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применяется службой маркетинга предприятия или объединения для изучения внешней среды функционирования предприятия: рынков сырья и сбыта готовой продукции, ее конкурентоспособности, спроса и предложения, коммерческого риска, формирования ценовой политики, разработки тактики и стратегии маркетинговой деятельности.</a:t>
            </a:r>
            <a:endParaRPr lang="ru-RU" sz="2400" dirty="0">
              <a:solidFill>
                <a:prstClr val="black"/>
              </a:solidFill>
              <a:ea typeface="Calibri"/>
              <a:cs typeface="Times New Roman"/>
            </a:endParaRPr>
          </a:p>
          <a:p>
            <a:pPr marL="0" lvl="0" indent="457200" algn="just">
              <a:lnSpc>
                <a:spcPct val="120000"/>
              </a:lnSpc>
              <a:spcBef>
                <a:spcPts val="0"/>
              </a:spcBef>
            </a:pPr>
            <a:endParaRPr lang="ru-RU" sz="1800" dirty="0">
              <a:solidFill>
                <a:prstClr val="black"/>
              </a:solidFill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75460911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Autofit/>
          </a:bodyPr>
          <a:lstStyle/>
          <a:p>
            <a:pPr marL="0" lvl="0" indent="0" algn="just">
              <a:spcBef>
                <a:spcPts val="0"/>
              </a:spcBef>
              <a:buNone/>
            </a:pPr>
            <a:r>
              <a:rPr lang="ru-RU" sz="2400" b="1" i="1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инвестиционный </a:t>
            </a:r>
            <a:r>
              <a:rPr lang="ru-RU" sz="2400" b="1" i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анализ</a:t>
            </a:r>
            <a:r>
              <a:rPr lang="ru-RU" sz="2400" i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 </a:t>
            </a:r>
            <a:r>
              <a:rPr lang="ru-RU" sz="24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используется для разработки программы и оценки эффективности инвестиционной деятельности субъектов хозяйствования.</a:t>
            </a:r>
            <a:endParaRPr lang="ru-RU" sz="2400" dirty="0">
              <a:solidFill>
                <a:prstClr val="black"/>
              </a:solidFill>
              <a:ea typeface="Calibri"/>
              <a:cs typeface="Times New Roman"/>
            </a:endParaRPr>
          </a:p>
          <a:p>
            <a:pPr marL="0" lvl="0" indent="0" algn="just">
              <a:spcBef>
                <a:spcPts val="0"/>
              </a:spcBef>
              <a:buNone/>
            </a:pPr>
            <a:r>
              <a:rPr lang="ru-RU" sz="2400" b="1" i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функционально-стоимостный анализ</a:t>
            </a:r>
            <a:r>
              <a:rPr lang="ru-RU" sz="2400" i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 </a:t>
            </a:r>
            <a:r>
              <a:rPr lang="ru-RU" sz="24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исследует функции, которые выполняет объект изучения, и методы их реализации. Его основное назначение </a:t>
            </a:r>
            <a:r>
              <a:rPr lang="ru-RU" sz="24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- выявить </a:t>
            </a:r>
            <a:r>
              <a:rPr lang="ru-RU" sz="24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ненужные функции этого объекта и предупредить лишние затраты за счет ликвидации ненужных узлов, деталей, упрощения конструкции изделия, замены материалов </a:t>
            </a:r>
            <a:r>
              <a:rPr lang="ru-RU" sz="24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и т.д</a:t>
            </a:r>
            <a:r>
              <a:rPr lang="ru-RU" sz="24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.</a:t>
            </a:r>
            <a:endParaRPr lang="ru-RU" sz="2400" dirty="0">
              <a:solidFill>
                <a:prstClr val="black"/>
              </a:solidFill>
              <a:ea typeface="Calibri"/>
              <a:cs typeface="Times New Roman"/>
            </a:endParaRPr>
          </a:p>
          <a:p>
            <a:pPr marL="0" lvl="0" indent="0" algn="just">
              <a:spcBef>
                <a:spcPts val="0"/>
              </a:spcBef>
              <a:buNone/>
            </a:pPr>
            <a:r>
              <a:rPr lang="ru-RU" sz="2400" b="1" i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логистический анализ</a:t>
            </a:r>
            <a:r>
              <a:rPr lang="ru-RU" sz="2400" i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, </a:t>
            </a:r>
            <a:r>
              <a:rPr lang="ru-RU" sz="24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 помощью которого исследуются товарные потоки, начинающиеся от поставщиков сырья, проходящие через предприятие и заканчивающиеся у покупателей. Логистика координирует </a:t>
            </a:r>
            <a:r>
              <a:rPr lang="ru-RU" sz="24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- снабжение</a:t>
            </a:r>
            <a:r>
              <a:rPr lang="ru-RU" sz="24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, производство и сбыт, и способствует ускорению материальных и денежных потоков. С ее помощью предприятия получают возможность снижать затраты за счет организации снабжения, </a:t>
            </a:r>
            <a:r>
              <a:rPr lang="ru-RU" sz="24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производства и сбыта по принципу «точно вовремя». </a:t>
            </a:r>
            <a:endParaRPr lang="ru-RU" sz="7200" dirty="0"/>
          </a:p>
        </p:txBody>
      </p:sp>
    </p:spTree>
    <p:extLst>
      <p:ext uri="{BB962C8B-B14F-4D97-AF65-F5344CB8AC3E}">
        <p14:creationId xmlns:p14="http://schemas.microsoft.com/office/powerpoint/2010/main" val="426856386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116632"/>
            <a:ext cx="9144000" cy="6741368"/>
          </a:xfrm>
        </p:spPr>
        <p:txBody>
          <a:bodyPr>
            <a:normAutofit fontScale="25000" lnSpcReduction="20000"/>
          </a:bodyPr>
          <a:lstStyle/>
          <a:p>
            <a:pPr marL="0" indent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8000" b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5</a:t>
            </a:r>
            <a:r>
              <a:rPr lang="ru-RU" sz="8000" b="1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. По</a:t>
            </a:r>
            <a:r>
              <a:rPr lang="ru-RU" sz="8000" b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 </a:t>
            </a:r>
            <a:r>
              <a:rPr lang="ru-RU" sz="8000" b="1" i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методике изучения объектов </a:t>
            </a:r>
            <a:r>
              <a:rPr lang="ru-RU" sz="8000" b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различают:</a:t>
            </a:r>
            <a:endParaRPr lang="ru-RU" sz="8000" b="1" dirty="0">
              <a:ea typeface="Calibri"/>
              <a:cs typeface="Times New Roman"/>
            </a:endParaRPr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8000" b="1" i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качественный анализ</a:t>
            </a:r>
            <a:r>
              <a:rPr lang="ru-RU" sz="8000" i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 </a:t>
            </a:r>
            <a:r>
              <a:rPr lang="ru-RU" sz="80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- основанный </a:t>
            </a:r>
            <a:r>
              <a:rPr lang="ru-RU" sz="80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на качественных сравнительных характеристиках и экспертных оценках исследуемых явлений и процессов.</a:t>
            </a:r>
            <a:endParaRPr lang="ru-RU" sz="8000" dirty="0">
              <a:ea typeface="Calibri"/>
              <a:cs typeface="Times New Roman"/>
            </a:endParaRPr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8000" b="1" i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количественный (факторный) анализ</a:t>
            </a:r>
            <a:r>
              <a:rPr lang="ru-RU" sz="8000" i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 </a:t>
            </a:r>
            <a:r>
              <a:rPr lang="ru-RU" sz="80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базируется на количественных сопоставлениях </a:t>
            </a:r>
            <a:r>
              <a:rPr lang="ru-RU" sz="80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и</a:t>
            </a:r>
            <a:r>
              <a:rPr lang="ru-RU" sz="8000" b="1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80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исследовании </a:t>
            </a:r>
            <a:r>
              <a:rPr lang="ru-RU" sz="80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степени чувствительности экономических явлений к изменению различных факторов.</a:t>
            </a:r>
            <a:endParaRPr lang="ru-RU" sz="8000" dirty="0">
              <a:ea typeface="Calibri"/>
              <a:cs typeface="Times New Roman"/>
            </a:endParaRPr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8000" b="1" i="1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экспресс-анализ</a:t>
            </a:r>
            <a:r>
              <a:rPr lang="ru-RU" sz="8000" i="1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- </a:t>
            </a:r>
            <a:r>
              <a:rPr lang="ru-RU" sz="80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диагностика </a:t>
            </a:r>
            <a:r>
              <a:rPr lang="ru-RU" sz="80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состояния экономики предприятия на основе типичных признаков, характерных для определенных экономических явлений. </a:t>
            </a:r>
            <a:r>
              <a:rPr lang="ru-RU" sz="80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Знание </a:t>
            </a:r>
            <a:r>
              <a:rPr lang="ru-RU" sz="80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признака позволяет быстро и довольно точно установить характер происходящих процессов, не производя глубоких фундаментальных исследований, требующих дополнительного времени и средств.</a:t>
            </a:r>
            <a:endParaRPr lang="ru-RU" sz="8000" dirty="0">
              <a:ea typeface="Calibri"/>
              <a:cs typeface="Times New Roman"/>
            </a:endParaRPr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8000" b="1" i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фундаментальный анализ</a:t>
            </a:r>
            <a:r>
              <a:rPr lang="ru-RU" sz="8000" i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 </a:t>
            </a:r>
            <a:r>
              <a:rPr lang="ru-RU" sz="80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-</a:t>
            </a:r>
            <a:r>
              <a:rPr lang="ru-RU" sz="80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80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углубленное</a:t>
            </a:r>
            <a:r>
              <a:rPr lang="ru-RU" sz="80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, комплексное исследование сущности изучаемых явлений с использованием математического аппарата и другого сложного инструментария.</a:t>
            </a:r>
            <a:endParaRPr lang="ru-RU" sz="8000" dirty="0">
              <a:ea typeface="Calibri"/>
              <a:cs typeface="Times New Roman"/>
            </a:endParaRPr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8000" b="1" i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маржинальный </a:t>
            </a:r>
            <a:r>
              <a:rPr lang="ru-RU" sz="8000" b="1" i="1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анализ </a:t>
            </a:r>
            <a:r>
              <a:rPr lang="ru-RU" sz="8000" i="1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- </a:t>
            </a:r>
            <a:r>
              <a:rPr lang="ru-RU" sz="80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оценка </a:t>
            </a:r>
            <a:r>
              <a:rPr lang="ru-RU" sz="80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и обоснования эффективности управленческих решений в бизнесе на основе изучения причинно-следственной взаимосвязи объема продаж, себестоимости и прибыли и деления затрат на постоянные и переменные.</a:t>
            </a:r>
            <a:endParaRPr lang="ru-RU" sz="8000" dirty="0">
              <a:ea typeface="Calibri"/>
              <a:cs typeface="Times New Roman"/>
            </a:endParaRPr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8000" b="1" i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экономико-математический анализ</a:t>
            </a:r>
            <a:r>
              <a:rPr lang="ru-RU" sz="8000" i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, </a:t>
            </a:r>
            <a:r>
              <a:rPr lang="ru-RU" sz="80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проведение которого, позволяет выбрать наиболее оптимальный вариант решения экономической задачи, выявляются резервы повышения эффективности производства за счет более полного использования имеющихся ресурсов.</a:t>
            </a:r>
            <a:endParaRPr lang="ru-RU" sz="8000" dirty="0">
              <a:ea typeface="Calibri"/>
              <a:cs typeface="Times New Roman"/>
            </a:endParaRPr>
          </a:p>
          <a:p>
            <a:pPr marL="0">
              <a:lnSpc>
                <a:spcPct val="120000"/>
              </a:lnSpc>
              <a:spcBef>
                <a:spcPts val="0"/>
              </a:spcBef>
            </a:pP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3265045435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60</TotalTime>
  <Words>86</Words>
  <Application>Microsoft Office PowerPoint</Application>
  <PresentationFormat>Экран (4:3)</PresentationFormat>
  <Paragraphs>39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Трек</vt:lpstr>
      <vt:lpstr>Виды экономического анализа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Виды экономического анализа</dc:title>
  <dc:creator>1</dc:creator>
  <cp:lastModifiedBy>1</cp:lastModifiedBy>
  <cp:revision>7</cp:revision>
  <dcterms:created xsi:type="dcterms:W3CDTF">2020-01-21T10:52:41Z</dcterms:created>
  <dcterms:modified xsi:type="dcterms:W3CDTF">2020-11-18T13:20:31Z</dcterms:modified>
</cp:coreProperties>
</file>